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73" r:id="rId3"/>
    <p:sldId id="276" r:id="rId4"/>
    <p:sldId id="281" r:id="rId5"/>
    <p:sldId id="261" r:id="rId6"/>
    <p:sldId id="264" r:id="rId7"/>
    <p:sldId id="265" r:id="rId8"/>
    <p:sldId id="267" r:id="rId9"/>
    <p:sldId id="269" r:id="rId10"/>
    <p:sldId id="262" r:id="rId11"/>
    <p:sldId id="278" r:id="rId12"/>
    <p:sldId id="272" r:id="rId13"/>
    <p:sldId id="274" r:id="rId14"/>
    <p:sldId id="279" r:id="rId15"/>
    <p:sldId id="28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3083" autoAdjust="0"/>
  </p:normalViewPr>
  <p:slideViewPr>
    <p:cSldViewPr snapToGrid="0">
      <p:cViewPr varScale="1">
        <p:scale>
          <a:sx n="88" d="100"/>
          <a:sy n="88" d="100"/>
        </p:scale>
        <p:origin x="72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263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370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82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98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462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108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658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8834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47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414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de-DE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56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555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128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680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17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48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01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F0216F6-D01B-47D2-8F46-7184F0AD726A}" type="datetimeFigureOut">
              <a:rPr lang="de-DE" smtClean="0"/>
              <a:pPr/>
              <a:t>13.11.2024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85119B4-93D5-40EE-ADDB-C32717705C6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347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4954" y="683172"/>
            <a:ext cx="9586617" cy="2470263"/>
          </a:xfrm>
        </p:spPr>
        <p:txBody>
          <a:bodyPr/>
          <a:lstStyle/>
          <a:p>
            <a:pPr algn="ctr"/>
            <a:r>
              <a:rPr lang="de-DE" sz="7200" dirty="0"/>
              <a:t>Informationen zur Einschulung 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3608D02-FCFB-49AF-A086-C7231EE41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4290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513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7797" y="394855"/>
            <a:ext cx="9877413" cy="1620982"/>
          </a:xfrm>
        </p:spPr>
        <p:txBody>
          <a:bodyPr/>
          <a:lstStyle/>
          <a:p>
            <a:pPr algn="ctr"/>
            <a:r>
              <a:rPr lang="de-DE" sz="2800" dirty="0"/>
              <a:t>Ist ein Kind reif für die Schule…? </a:t>
            </a:r>
            <a:br>
              <a:rPr lang="de-DE" sz="2800" dirty="0"/>
            </a:br>
            <a:r>
              <a:rPr lang="de-DE" sz="2800" dirty="0"/>
              <a:t>Viele Beobachtungen aus den 4 Bereichen werden zusammengetragen…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5548D43-F5C8-45D2-9D1D-9D29C3F85672}"/>
              </a:ext>
            </a:extLst>
          </p:cNvPr>
          <p:cNvSpPr txBox="1"/>
          <p:nvPr/>
        </p:nvSpPr>
        <p:spPr>
          <a:xfrm>
            <a:off x="1173707" y="2459743"/>
            <a:ext cx="10003809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Beobachtungen der Eltern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FA8D2D7-4EA8-4401-875D-D7EF7FA1928E}"/>
              </a:ext>
            </a:extLst>
          </p:cNvPr>
          <p:cNvSpPr txBox="1"/>
          <p:nvPr/>
        </p:nvSpPr>
        <p:spPr>
          <a:xfrm>
            <a:off x="1173707" y="3263807"/>
            <a:ext cx="10003809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Beobachtungen der Erzieher*innen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A06DE2E-67B7-40C1-A437-27C5A9BF9A3E}"/>
              </a:ext>
            </a:extLst>
          </p:cNvPr>
          <p:cNvSpPr txBox="1"/>
          <p:nvPr/>
        </p:nvSpPr>
        <p:spPr>
          <a:xfrm>
            <a:off x="1173707" y="4076849"/>
            <a:ext cx="10003809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Beobachtungen der Kooperationslehrer*in</a:t>
            </a:r>
          </a:p>
        </p:txBody>
      </p:sp>
    </p:spTree>
    <p:extLst>
      <p:ext uri="{BB962C8B-B14F-4D97-AF65-F5344CB8AC3E}">
        <p14:creationId xmlns:p14="http://schemas.microsoft.com/office/powerpoint/2010/main" val="304780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70044-45ED-4F43-A326-59F2D3EF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dirty="0"/>
              <a:t>…um die Einschätzung auf einen Schul-ERFOLG ihres Kindes gemeinsam zu beantworten.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FEAEEA-F295-464B-8CB5-92E9CDAD1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4" y="2685143"/>
            <a:ext cx="10464800" cy="3947886"/>
          </a:xfrm>
        </p:spPr>
        <p:txBody>
          <a:bodyPr>
            <a:noAutofit/>
          </a:bodyPr>
          <a:lstStyle/>
          <a:p>
            <a:r>
              <a:rPr lang="de-DE" sz="2500" dirty="0"/>
              <a:t>Bedenken? Miteinander in </a:t>
            </a:r>
            <a:r>
              <a:rPr lang="de-DE" sz="2500" b="1" dirty="0"/>
              <a:t>Kontakt</a:t>
            </a:r>
            <a:r>
              <a:rPr lang="de-DE" sz="2500" dirty="0"/>
              <a:t> treten und Bedenken mitteilen! Zögern Sie nicht.</a:t>
            </a:r>
          </a:p>
          <a:p>
            <a:pPr marL="0" indent="0">
              <a:buNone/>
            </a:pPr>
            <a:endParaRPr lang="de-DE" sz="2500" dirty="0"/>
          </a:p>
          <a:p>
            <a:r>
              <a:rPr lang="de-DE" sz="2500" b="1" dirty="0"/>
              <a:t>Eins ist sicher: Wenn aus unserer Sicht Bedenken zur Schulreife ihres Kindes aufkommen, melden wir uns bei Ihnen!</a:t>
            </a:r>
            <a:endParaRPr lang="de-DE" sz="25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5670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Wenn ihr Kind noch nicht schulfähig ist, ist das nicht schlimm! Es gibt Alternativen: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1249546" y="2683363"/>
            <a:ext cx="2854367" cy="2634307"/>
          </a:xfrm>
        </p:spPr>
        <p:txBody>
          <a:bodyPr/>
          <a:lstStyle/>
          <a:p>
            <a:r>
              <a:rPr lang="de-DE" sz="3200" dirty="0"/>
              <a:t>Verbleib im Kindergarten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3"/>
          </p:nvPr>
        </p:nvSpPr>
        <p:spPr>
          <a:xfrm>
            <a:off x="4795157" y="3224893"/>
            <a:ext cx="2928257" cy="1276350"/>
          </a:xfrm>
        </p:spPr>
        <p:txBody>
          <a:bodyPr/>
          <a:lstStyle/>
          <a:p>
            <a:r>
              <a:rPr lang="de-DE" sz="3200" dirty="0"/>
              <a:t>Grundschul-</a:t>
            </a:r>
            <a:r>
              <a:rPr lang="de-DE" sz="3200" dirty="0" err="1"/>
              <a:t>förderklasse</a:t>
            </a:r>
            <a:endParaRPr lang="de-DE" sz="320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8542317" y="3863068"/>
            <a:ext cx="2527184" cy="1787979"/>
          </a:xfrm>
        </p:spPr>
        <p:txBody>
          <a:bodyPr/>
          <a:lstStyle/>
          <a:p>
            <a:pPr algn="ctr"/>
            <a:r>
              <a:rPr lang="de-DE" sz="3200" dirty="0"/>
              <a:t>SBBZ </a:t>
            </a:r>
            <a:r>
              <a:rPr lang="de-DE" sz="2000" dirty="0"/>
              <a:t>sonderpädagogische Bildungs- und Beratungszentren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9E024A-CBAB-A97F-C873-AD0AD70874D2}"/>
              </a:ext>
            </a:extLst>
          </p:cNvPr>
          <p:cNvSpPr txBox="1"/>
          <p:nvPr/>
        </p:nvSpPr>
        <p:spPr>
          <a:xfrm>
            <a:off x="767443" y="5951069"/>
            <a:ext cx="9933214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Diese prüfen wir dann individuell, um DIE Alternative für ihr Kind zu finden.</a:t>
            </a:r>
          </a:p>
        </p:txBody>
      </p:sp>
    </p:spTree>
    <p:extLst>
      <p:ext uri="{BB962C8B-B14F-4D97-AF65-F5344CB8AC3E}">
        <p14:creationId xmlns:p14="http://schemas.microsoft.com/office/powerpoint/2010/main" val="727093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282" y="973669"/>
            <a:ext cx="10900063" cy="706964"/>
          </a:xfrm>
        </p:spPr>
        <p:txBody>
          <a:bodyPr/>
          <a:lstStyle/>
          <a:p>
            <a:pPr algn="ctr"/>
            <a:r>
              <a:rPr lang="de-DE" sz="4000" dirty="0"/>
              <a:t>Kleine (Haus-)Aufgaben bis zum Schulbeginn…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63319" cy="34163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4000" b="1" dirty="0"/>
              <a:t>Bitte üben Sie mit ihrem Kind zu Hause:</a:t>
            </a:r>
          </a:p>
          <a:p>
            <a:pPr marL="0" indent="0" algn="ctr">
              <a:buNone/>
            </a:pPr>
            <a:endParaRPr lang="de-DE" sz="4000" b="1" dirty="0"/>
          </a:p>
          <a:p>
            <a:pPr marL="0" indent="0" algn="ctr">
              <a:buNone/>
            </a:pPr>
            <a:r>
              <a:rPr lang="de-DE" sz="4000" b="1" dirty="0"/>
              <a:t>- </a:t>
            </a:r>
            <a:r>
              <a:rPr lang="de-DE" sz="3600" b="1" dirty="0"/>
              <a:t>Gesellschaftsspiele mit Ihnen bis zum Ende fertig zu spielen, auch mal zu verlieren</a:t>
            </a:r>
          </a:p>
          <a:p>
            <a:pPr marL="0" indent="0" algn="ctr">
              <a:buNone/>
            </a:pPr>
            <a:r>
              <a:rPr lang="de-DE" sz="3600" b="1" dirty="0"/>
              <a:t>- selbst an- und ausziehen, auch Schuhe binden</a:t>
            </a:r>
          </a:p>
          <a:p>
            <a:pPr marL="0" indent="0" algn="ctr">
              <a:buNone/>
            </a:pPr>
            <a:r>
              <a:rPr lang="de-DE" sz="3600" b="1" dirty="0"/>
              <a:t>- alleine auf Toilette gehen, Hände waschen und Taschentuch benutzen</a:t>
            </a:r>
          </a:p>
          <a:p>
            <a:pPr marL="0" indent="0" algn="ctr">
              <a:buNone/>
            </a:pPr>
            <a:r>
              <a:rPr lang="de-DE" sz="3600" b="1" dirty="0"/>
              <a:t>- Reißverschlüsse und Schnallen öffnen und schließen</a:t>
            </a:r>
          </a:p>
          <a:p>
            <a:pPr algn="ctr">
              <a:buFontTx/>
              <a:buChar char="-"/>
            </a:pPr>
            <a:r>
              <a:rPr lang="de-DE" sz="3600" b="1" dirty="0"/>
              <a:t>zuhören und Anweisungen nach dem </a:t>
            </a:r>
            <a:r>
              <a:rPr lang="de-DE" sz="3600" b="1" u="sng" dirty="0"/>
              <a:t>ersten</a:t>
            </a:r>
            <a:r>
              <a:rPr lang="de-DE" sz="3600" b="1" dirty="0"/>
              <a:t> Erwähnen umsetzen </a:t>
            </a:r>
          </a:p>
          <a:p>
            <a:pPr marL="0" indent="0" algn="ctr">
              <a:buNone/>
            </a:pPr>
            <a:r>
              <a:rPr lang="de-DE" sz="3600" b="1" dirty="0"/>
              <a:t>(z.B. „Bitte hole mir Taschentücher“)</a:t>
            </a:r>
            <a:endParaRPr lang="de-DE" sz="32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4939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282" y="973669"/>
            <a:ext cx="10900063" cy="706964"/>
          </a:xfrm>
        </p:spPr>
        <p:txBody>
          <a:bodyPr/>
          <a:lstStyle/>
          <a:p>
            <a:pPr algn="ctr"/>
            <a:r>
              <a:rPr lang="de-DE" sz="4000" dirty="0"/>
              <a:t>Einschulung 2025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63319" cy="3416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4000" b="1" dirty="0"/>
              <a:t>Liebe Eltern, </a:t>
            </a:r>
          </a:p>
          <a:p>
            <a:pPr marL="0" indent="0" algn="ctr">
              <a:buNone/>
            </a:pPr>
            <a:r>
              <a:rPr lang="de-DE" sz="3200" dirty="0"/>
              <a:t>wenn nun Sie keine Bedenken zur Schulfähigkeit ihres Kindes haben und auch keine Bedenken von den Erzieher*innen und Lehrer*innen hören, so freuen wir uns, Sie mit ihrem Kind bei der Schulanmeldung am 26. Februar 2025 zu sehen.</a:t>
            </a:r>
          </a:p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Ihre Kooperationslehrerin Melanie Wegele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0609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282" y="973669"/>
            <a:ext cx="10900063" cy="706964"/>
          </a:xfrm>
        </p:spPr>
        <p:txBody>
          <a:bodyPr/>
          <a:lstStyle/>
          <a:p>
            <a:pPr algn="ctr"/>
            <a:r>
              <a:rPr lang="de-DE" sz="4000" dirty="0"/>
              <a:t>Schulanmeldung 2025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33532" cy="34163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4000" b="1" dirty="0"/>
              <a:t>Bitte die zugesendeten Unterlagen möglichst ausgefüllt mitbringen –</a:t>
            </a:r>
          </a:p>
          <a:p>
            <a:pPr marL="0" indent="0" algn="ctr">
              <a:buNone/>
            </a:pPr>
            <a:r>
              <a:rPr lang="de-DE" sz="4000" b="1" dirty="0"/>
              <a:t>Unklarheiten klären wir vor Ort.</a:t>
            </a:r>
          </a:p>
          <a:p>
            <a:pPr marL="0" indent="0" algn="ctr">
              <a:buNone/>
            </a:pPr>
            <a:endParaRPr lang="de-DE" sz="4000" b="1" dirty="0"/>
          </a:p>
          <a:p>
            <a:pPr marL="0" indent="0" algn="ctr">
              <a:buNone/>
            </a:pPr>
            <a:r>
              <a:rPr lang="de-DE" sz="4000" b="1" dirty="0"/>
              <a:t>Beide Elternteile unterschreiben die Anmeldung! Es genügt jedoch, wenn</a:t>
            </a:r>
          </a:p>
          <a:p>
            <a:pPr marL="0" indent="0" algn="ctr">
              <a:buNone/>
            </a:pPr>
            <a:r>
              <a:rPr lang="de-DE" sz="4000" b="1" dirty="0"/>
              <a:t> ein Elternteil zur Schulanmeldung erscheint.</a:t>
            </a:r>
          </a:p>
          <a:p>
            <a:pPr marL="0" indent="0" algn="ctr">
              <a:buNone/>
            </a:pPr>
            <a:endParaRPr lang="de-DE" sz="4000" b="1" dirty="0"/>
          </a:p>
          <a:p>
            <a:pPr marL="0" indent="0" algn="ctr">
              <a:buNone/>
            </a:pPr>
            <a:r>
              <a:rPr lang="de-DE" sz="4000" b="1" dirty="0"/>
              <a:t>Klasseneinteilung erfolgt nicht unbedingt nach „Kindergärten“ – </a:t>
            </a:r>
          </a:p>
          <a:p>
            <a:pPr marL="0" indent="0" algn="ctr">
              <a:buNone/>
            </a:pPr>
            <a:r>
              <a:rPr lang="de-DE" sz="4000" b="1" u="sng" dirty="0"/>
              <a:t>einen</a:t>
            </a:r>
            <a:r>
              <a:rPr lang="de-DE" sz="4000" b="1" dirty="0"/>
              <a:t> Freund bitte auf der Anmeldung notieren (am Besten gegenseitig).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6185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4954" y="762001"/>
            <a:ext cx="8825659" cy="1028700"/>
          </a:xfrm>
        </p:spPr>
        <p:txBody>
          <a:bodyPr/>
          <a:lstStyle/>
          <a:p>
            <a:pPr algn="ctr"/>
            <a:r>
              <a:rPr lang="de-DE" sz="4000" dirty="0"/>
              <a:t>Organisatorisches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3000" dirty="0"/>
              <a:t>Schulanmeldung: Mittwoch, 26. Februar 2025</a:t>
            </a:r>
          </a:p>
          <a:p>
            <a:pPr lvl="1"/>
            <a:r>
              <a:rPr lang="de-DE" dirty="0"/>
              <a:t>mit dem zukünftigen Schulkind</a:t>
            </a:r>
          </a:p>
          <a:p>
            <a:pPr lvl="1"/>
            <a:r>
              <a:rPr lang="de-DE" dirty="0"/>
              <a:t>der Geburtsurkunde, dem Impfpass, allen zugesendeten Unterlagen</a:t>
            </a:r>
          </a:p>
          <a:p>
            <a:pPr lvl="1"/>
            <a:r>
              <a:rPr lang="de-DE" dirty="0"/>
              <a:t>ab ca. 14 Uhr, genaue Einladung folgt</a:t>
            </a:r>
          </a:p>
          <a:p>
            <a:pPr lvl="1">
              <a:buNone/>
            </a:pPr>
            <a:endParaRPr lang="de-DE" dirty="0"/>
          </a:p>
          <a:p>
            <a:r>
              <a:rPr lang="de-DE" sz="3000" dirty="0"/>
              <a:t>1. Elternabend: in der 3. Septemberwoche </a:t>
            </a:r>
            <a:r>
              <a:rPr lang="de-DE" sz="3000" u="sng" dirty="0"/>
              <a:t>vor</a:t>
            </a:r>
            <a:r>
              <a:rPr lang="de-DE" sz="3000" dirty="0"/>
              <a:t> der Einschulung </a:t>
            </a:r>
          </a:p>
          <a:p>
            <a:endParaRPr lang="de-DE" dirty="0"/>
          </a:p>
          <a:p>
            <a:r>
              <a:rPr lang="de-DE" sz="3000" dirty="0"/>
              <a:t>Einschulungsfeier und erster Schultag: </a:t>
            </a:r>
          </a:p>
          <a:p>
            <a:pPr>
              <a:buNone/>
            </a:pPr>
            <a:r>
              <a:rPr lang="de-DE" sz="3000" dirty="0"/>
              <a:t>							Donnerstag 18. September 2025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813B1-1AE6-4D09-AB4D-72F6BAFC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dirty="0"/>
              <a:t>Ist mein Kind schulpflichtig?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51F54B-0AB3-4FC5-978E-983078B62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432132"/>
            <a:ext cx="8825659" cy="2587668"/>
          </a:xfrm>
        </p:spPr>
        <p:txBody>
          <a:bodyPr>
            <a:normAutofit/>
          </a:bodyPr>
          <a:lstStyle/>
          <a:p>
            <a:r>
              <a:rPr lang="de-DE" sz="3600" dirty="0"/>
              <a:t>Kinder, die bis zum 30.06.2025 </a:t>
            </a:r>
          </a:p>
          <a:p>
            <a:pPr marL="0" indent="0">
              <a:buNone/>
            </a:pPr>
            <a:r>
              <a:rPr lang="de-DE" sz="3600" dirty="0"/>
              <a:t>6 Jahre alt werden, sind schulpflichtig.</a:t>
            </a:r>
          </a:p>
        </p:txBody>
      </p:sp>
    </p:spTree>
    <p:extLst>
      <p:ext uri="{BB962C8B-B14F-4D97-AF65-F5344CB8AC3E}">
        <p14:creationId xmlns:p14="http://schemas.microsoft.com/office/powerpoint/2010/main" val="256254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813B1-1AE6-4D09-AB4D-72F6BAFC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dirty="0"/>
              <a:t>Kooperation Kindergarten - Grundschule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51F54B-0AB3-4FC5-978E-983078B62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50671"/>
            <a:ext cx="9790632" cy="3369129"/>
          </a:xfrm>
        </p:spPr>
        <p:txBody>
          <a:bodyPr>
            <a:normAutofit fontScale="85000" lnSpcReduction="20000"/>
          </a:bodyPr>
          <a:lstStyle/>
          <a:p>
            <a:r>
              <a:rPr lang="de-DE" sz="3600"/>
              <a:t>Einverständnis </a:t>
            </a:r>
            <a:r>
              <a:rPr lang="de-DE" sz="3600" dirty="0"/>
              <a:t>liegt vor</a:t>
            </a:r>
          </a:p>
          <a:p>
            <a:pPr marL="0" indent="0">
              <a:buNone/>
            </a:pPr>
            <a:endParaRPr lang="de-DE" sz="3600" dirty="0"/>
          </a:p>
          <a:p>
            <a:r>
              <a:rPr lang="de-DE" sz="3600" dirty="0"/>
              <a:t>Beobachten, basteln, spielen, kleine Aufgaben lösen, hüpfen und reimen, Sport mit den Schulkindern, eine Unterrichtsstunde erleben, …</a:t>
            </a:r>
          </a:p>
          <a:p>
            <a:endParaRPr lang="de-DE" sz="3600" dirty="0"/>
          </a:p>
          <a:p>
            <a:r>
              <a:rPr lang="de-DE" sz="3600" dirty="0"/>
              <a:t>Kooperation ersetzt </a:t>
            </a:r>
            <a:r>
              <a:rPr lang="de-DE" sz="3600" u="sng" dirty="0"/>
              <a:t>nicht</a:t>
            </a:r>
            <a:r>
              <a:rPr lang="de-DE" sz="3600" dirty="0"/>
              <a:t> die Vorschule</a:t>
            </a:r>
          </a:p>
        </p:txBody>
      </p:sp>
    </p:spTree>
    <p:extLst>
      <p:ext uri="{BB962C8B-B14F-4D97-AF65-F5344CB8AC3E}">
        <p14:creationId xmlns:p14="http://schemas.microsoft.com/office/powerpoint/2010/main" val="340639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9986" y="973669"/>
            <a:ext cx="10732587" cy="706964"/>
          </a:xfrm>
        </p:spPr>
        <p:txBody>
          <a:bodyPr/>
          <a:lstStyle/>
          <a:p>
            <a:pPr algn="ctr"/>
            <a:r>
              <a:rPr lang="de-DE" sz="2800" dirty="0"/>
              <a:t>Ist ein Kind reif für die Schule…?</a:t>
            </a:r>
            <a:br>
              <a:rPr lang="de-DE" sz="2800" dirty="0"/>
            </a:br>
            <a:endParaRPr lang="de-DE" sz="28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499986" y="2234290"/>
            <a:ext cx="10981020" cy="4623710"/>
            <a:chOff x="385687" y="2234044"/>
            <a:chExt cx="10981020" cy="4623710"/>
          </a:xfrm>
        </p:grpSpPr>
        <p:sp>
          <p:nvSpPr>
            <p:cNvPr id="6" name="Abgerundetes Rechteck 5"/>
            <p:cNvSpPr/>
            <p:nvPr/>
          </p:nvSpPr>
          <p:spPr>
            <a:xfrm>
              <a:off x="385687" y="2234044"/>
              <a:ext cx="4794503" cy="219665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910386" y="3347212"/>
              <a:ext cx="1492672" cy="553781"/>
            </a:xfrm>
            <a:custGeom>
              <a:avLst/>
              <a:gdLst>
                <a:gd name="connsiteX0" fmla="*/ 0 w 1492672"/>
                <a:gd name="connsiteY0" fmla="*/ 0 h 553781"/>
                <a:gd name="connsiteX1" fmla="*/ 1492672 w 1492672"/>
                <a:gd name="connsiteY1" fmla="*/ 0 h 553781"/>
                <a:gd name="connsiteX2" fmla="*/ 1492672 w 1492672"/>
                <a:gd name="connsiteY2" fmla="*/ 553781 h 553781"/>
                <a:gd name="connsiteX3" fmla="*/ 0 w 1492672"/>
                <a:gd name="connsiteY3" fmla="*/ 553781 h 553781"/>
                <a:gd name="connsiteX4" fmla="*/ 0 w 1492672"/>
                <a:gd name="connsiteY4" fmla="*/ 0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672" h="553781">
                  <a:moveTo>
                    <a:pt x="0" y="0"/>
                  </a:moveTo>
                  <a:lnTo>
                    <a:pt x="1492672" y="0"/>
                  </a:lnTo>
                  <a:lnTo>
                    <a:pt x="1492672" y="553781"/>
                  </a:lnTo>
                  <a:lnTo>
                    <a:pt x="0" y="5537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4912" tIns="184912" rIns="184912" bIns="0" numCol="1" spcCol="1270" anchor="t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600" kern="1200" dirty="0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6463146" y="2234044"/>
              <a:ext cx="4903561" cy="219665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28456"/>
                <a:satOff val="-1282"/>
                <a:lumOff val="-1699"/>
                <a:alphaOff val="0"/>
              </a:schemeClr>
            </a:fillRef>
            <a:effectRef idx="0">
              <a:schemeClr val="accent4">
                <a:hueOff val="528456"/>
                <a:satOff val="-1282"/>
                <a:lumOff val="-169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914973" y="5228889"/>
              <a:ext cx="1492672" cy="553781"/>
            </a:xfrm>
            <a:custGeom>
              <a:avLst/>
              <a:gdLst>
                <a:gd name="connsiteX0" fmla="*/ 0 w 1492672"/>
                <a:gd name="connsiteY0" fmla="*/ 0 h 553781"/>
                <a:gd name="connsiteX1" fmla="*/ 1492672 w 1492672"/>
                <a:gd name="connsiteY1" fmla="*/ 0 h 553781"/>
                <a:gd name="connsiteX2" fmla="*/ 1492672 w 1492672"/>
                <a:gd name="connsiteY2" fmla="*/ 553781 h 553781"/>
                <a:gd name="connsiteX3" fmla="*/ 0 w 1492672"/>
                <a:gd name="connsiteY3" fmla="*/ 553781 h 553781"/>
                <a:gd name="connsiteX4" fmla="*/ 0 w 1492672"/>
                <a:gd name="connsiteY4" fmla="*/ 0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672" h="553781">
                  <a:moveTo>
                    <a:pt x="0" y="0"/>
                  </a:moveTo>
                  <a:lnTo>
                    <a:pt x="1492672" y="0"/>
                  </a:lnTo>
                  <a:lnTo>
                    <a:pt x="1492672" y="553781"/>
                  </a:lnTo>
                  <a:lnTo>
                    <a:pt x="0" y="5537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4912" tIns="184912" rIns="184912" bIns="0" numCol="1" spcCol="1270" anchor="t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600" kern="1200" dirty="0"/>
            </a:p>
          </p:txBody>
        </p:sp>
        <p:sp>
          <p:nvSpPr>
            <p:cNvPr id="10" name="Abgerundetes Rechteck 9"/>
            <p:cNvSpPr/>
            <p:nvPr/>
          </p:nvSpPr>
          <p:spPr>
            <a:xfrm>
              <a:off x="385687" y="4582145"/>
              <a:ext cx="4794504" cy="20989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56911"/>
                <a:satOff val="-2564"/>
                <a:lumOff val="-3399"/>
                <a:alphaOff val="0"/>
              </a:schemeClr>
            </a:fillRef>
            <a:effectRef idx="0">
              <a:schemeClr val="accent4">
                <a:hueOff val="1056911"/>
                <a:satOff val="-2564"/>
                <a:lumOff val="-339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8240094" y="3254636"/>
              <a:ext cx="1492672" cy="553781"/>
            </a:xfrm>
            <a:custGeom>
              <a:avLst/>
              <a:gdLst>
                <a:gd name="connsiteX0" fmla="*/ 0 w 1492672"/>
                <a:gd name="connsiteY0" fmla="*/ 0 h 553781"/>
                <a:gd name="connsiteX1" fmla="*/ 1492672 w 1492672"/>
                <a:gd name="connsiteY1" fmla="*/ 0 h 553781"/>
                <a:gd name="connsiteX2" fmla="*/ 1492672 w 1492672"/>
                <a:gd name="connsiteY2" fmla="*/ 553781 h 553781"/>
                <a:gd name="connsiteX3" fmla="*/ 0 w 1492672"/>
                <a:gd name="connsiteY3" fmla="*/ 553781 h 553781"/>
                <a:gd name="connsiteX4" fmla="*/ 0 w 1492672"/>
                <a:gd name="connsiteY4" fmla="*/ 0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672" h="553781">
                  <a:moveTo>
                    <a:pt x="0" y="0"/>
                  </a:moveTo>
                  <a:lnTo>
                    <a:pt x="1492672" y="0"/>
                  </a:lnTo>
                  <a:lnTo>
                    <a:pt x="1492672" y="553781"/>
                  </a:lnTo>
                  <a:lnTo>
                    <a:pt x="0" y="5537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4912" tIns="184912" rIns="184912" bIns="0" numCol="1" spcCol="1270" anchor="t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600" kern="1200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6463146" y="4582145"/>
              <a:ext cx="4903561" cy="20989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585367"/>
                <a:satOff val="-3846"/>
                <a:lumOff val="-5098"/>
                <a:alphaOff val="0"/>
              </a:schemeClr>
            </a:fillRef>
            <a:effectRef idx="0">
              <a:schemeClr val="accent4">
                <a:hueOff val="1585367"/>
                <a:satOff val="-3846"/>
                <a:lumOff val="-509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5275195" y="6303973"/>
              <a:ext cx="1492672" cy="553781"/>
            </a:xfrm>
            <a:custGeom>
              <a:avLst/>
              <a:gdLst>
                <a:gd name="connsiteX0" fmla="*/ 0 w 1492672"/>
                <a:gd name="connsiteY0" fmla="*/ 0 h 553781"/>
                <a:gd name="connsiteX1" fmla="*/ 1492672 w 1492672"/>
                <a:gd name="connsiteY1" fmla="*/ 0 h 553781"/>
                <a:gd name="connsiteX2" fmla="*/ 1492672 w 1492672"/>
                <a:gd name="connsiteY2" fmla="*/ 553781 h 553781"/>
                <a:gd name="connsiteX3" fmla="*/ 0 w 1492672"/>
                <a:gd name="connsiteY3" fmla="*/ 553781 h 553781"/>
                <a:gd name="connsiteX4" fmla="*/ 0 w 1492672"/>
                <a:gd name="connsiteY4" fmla="*/ 0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672" h="553781">
                  <a:moveTo>
                    <a:pt x="0" y="0"/>
                  </a:moveTo>
                  <a:lnTo>
                    <a:pt x="1492672" y="0"/>
                  </a:lnTo>
                  <a:lnTo>
                    <a:pt x="1492672" y="553781"/>
                  </a:lnTo>
                  <a:lnTo>
                    <a:pt x="0" y="5537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4912" tIns="184912" rIns="184912" bIns="0" numCol="1" spcCol="1270" anchor="t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600" kern="1200" dirty="0"/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716972" y="2504209"/>
            <a:ext cx="45775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Motivationaler Bereich</a:t>
            </a:r>
          </a:p>
          <a:p>
            <a:pPr algn="ctr"/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816436" y="2504209"/>
            <a:ext cx="4416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Kognitiver Bereich</a:t>
            </a:r>
          </a:p>
          <a:p>
            <a:pPr algn="ctr"/>
            <a:endParaRPr lang="de-DE" sz="1600" dirty="0"/>
          </a:p>
          <a:p>
            <a:pPr algn="ctr"/>
            <a:endParaRPr lang="de-DE" sz="1600" dirty="0"/>
          </a:p>
        </p:txBody>
      </p:sp>
      <p:sp>
        <p:nvSpPr>
          <p:cNvPr id="18" name="Textfeld 17"/>
          <p:cNvSpPr txBox="1"/>
          <p:nvPr/>
        </p:nvSpPr>
        <p:spPr>
          <a:xfrm>
            <a:off x="764054" y="4744488"/>
            <a:ext cx="4530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Körperlicher Bereich</a:t>
            </a:r>
          </a:p>
          <a:p>
            <a:pPr algn="ctr"/>
            <a:endParaRPr lang="de-DE" sz="1600" dirty="0"/>
          </a:p>
        </p:txBody>
      </p:sp>
      <p:sp>
        <p:nvSpPr>
          <p:cNvPr id="19" name="Textfeld 18"/>
          <p:cNvSpPr txBox="1"/>
          <p:nvPr/>
        </p:nvSpPr>
        <p:spPr>
          <a:xfrm>
            <a:off x="6834243" y="4700860"/>
            <a:ext cx="44918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Sozialer Bereich</a:t>
            </a:r>
          </a:p>
          <a:p>
            <a:pPr algn="ctr"/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6379595" y="40952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: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1819" y="3332176"/>
            <a:ext cx="2103302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1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000" dirty="0"/>
              <a:t> Der körperlicher</a:t>
            </a:r>
            <a:r>
              <a:rPr lang="de-DE" sz="5400" b="1" dirty="0"/>
              <a:t> </a:t>
            </a:r>
            <a:r>
              <a:rPr lang="de-DE" sz="4000" dirty="0"/>
              <a:t>Bereich beinhaltet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3200" b="1" dirty="0"/>
              <a:t>Feinmotorik	</a:t>
            </a:r>
            <a:r>
              <a:rPr lang="de-DE" sz="3200" dirty="0"/>
              <a:t>				</a:t>
            </a:r>
          </a:p>
          <a:p>
            <a:endParaRPr lang="de-DE" sz="3200" dirty="0"/>
          </a:p>
          <a:p>
            <a:pPr marL="0" indent="0">
              <a:buNone/>
            </a:pPr>
            <a:endParaRPr lang="de-DE" sz="3200" dirty="0"/>
          </a:p>
          <a:p>
            <a:r>
              <a:rPr lang="de-DE" sz="3200" b="1" dirty="0"/>
              <a:t>Grobmotorik	</a:t>
            </a:r>
            <a:r>
              <a:rPr lang="de-DE" sz="3200" dirty="0"/>
              <a:t>			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endParaRPr lang="de-DE" sz="3200" dirty="0"/>
          </a:p>
          <a:p>
            <a:r>
              <a:rPr lang="de-DE" sz="3200" b="1" dirty="0"/>
              <a:t>Gesundheitszustand</a:t>
            </a:r>
            <a:r>
              <a:rPr lang="de-D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0105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/>
              <a:t>Der kognitive</a:t>
            </a:r>
            <a:r>
              <a:rPr lang="de-DE" sz="5400" dirty="0"/>
              <a:t> </a:t>
            </a:r>
            <a:r>
              <a:rPr lang="de-DE" sz="4000" dirty="0"/>
              <a:t>Bereich beinhaltet…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7528" y="2655455"/>
            <a:ext cx="4336368" cy="3547918"/>
          </a:xfrm>
        </p:spPr>
        <p:txBody>
          <a:bodyPr>
            <a:normAutofit fontScale="32500" lnSpcReduction="20000"/>
          </a:bodyPr>
          <a:lstStyle/>
          <a:p>
            <a:pPr lvl="5"/>
            <a:endParaRPr lang="de-DE" sz="1800" b="1" dirty="0">
              <a:latin typeface="+mj-lt"/>
            </a:endParaRPr>
          </a:p>
          <a:p>
            <a:r>
              <a:rPr lang="de-DE" sz="9800" b="1" dirty="0">
                <a:latin typeface="+mj-lt"/>
              </a:rPr>
              <a:t>Wahrnehmung </a:t>
            </a:r>
            <a:r>
              <a:rPr lang="de-DE" sz="2400" b="1" dirty="0">
                <a:latin typeface="+mj-lt"/>
              </a:rPr>
              <a:t>              </a:t>
            </a:r>
            <a:endParaRPr lang="de-DE" sz="4900" dirty="0">
              <a:latin typeface="+mj-lt"/>
            </a:endParaRPr>
          </a:p>
          <a:p>
            <a:endParaRPr lang="de-DE" sz="2400" dirty="0">
              <a:latin typeface="+mj-lt"/>
            </a:endParaRPr>
          </a:p>
          <a:p>
            <a:r>
              <a:rPr lang="de-DE" sz="9800" b="1" dirty="0">
                <a:latin typeface="+mj-lt"/>
              </a:rPr>
              <a:t>Sprache!  </a:t>
            </a:r>
          </a:p>
          <a:p>
            <a:pPr marL="0" indent="0">
              <a:buNone/>
            </a:pPr>
            <a:endParaRPr lang="de-DE" sz="9800" b="1" dirty="0">
              <a:latin typeface="+mj-lt"/>
            </a:endParaRPr>
          </a:p>
          <a:p>
            <a:r>
              <a:rPr lang="de-DE" sz="9800" b="1" dirty="0">
                <a:latin typeface="+mj-lt"/>
              </a:rPr>
              <a:t>Denkfähigkeit	</a:t>
            </a:r>
            <a:r>
              <a:rPr lang="de-DE" sz="6000" b="1" dirty="0">
                <a:latin typeface="+mj-lt"/>
              </a:rPr>
              <a:t>	 </a:t>
            </a:r>
            <a:endParaRPr lang="de-DE" sz="4900" dirty="0">
              <a:latin typeface="+mj-lt"/>
            </a:endParaRPr>
          </a:p>
          <a:p>
            <a:endParaRPr lang="de-DE" sz="3200" dirty="0">
              <a:latin typeface="+mj-lt"/>
            </a:endParaRPr>
          </a:p>
          <a:p>
            <a:r>
              <a:rPr lang="de-DE" sz="9800" b="1" dirty="0">
                <a:latin typeface="+mj-lt"/>
              </a:rPr>
              <a:t>Gedächtnis</a:t>
            </a:r>
            <a:endParaRPr lang="de-DE" sz="4900" dirty="0">
              <a:latin typeface="+mj-lt"/>
            </a:endParaRPr>
          </a:p>
          <a:p>
            <a:pPr marL="0" indent="0">
              <a:buNone/>
            </a:pPr>
            <a:r>
              <a:rPr lang="de-DE" sz="3600" b="1" dirty="0">
                <a:latin typeface="+mj-lt"/>
              </a:rPr>
              <a:t>				</a:t>
            </a:r>
            <a:r>
              <a:rPr lang="de-DE" sz="2400" dirty="0">
                <a:latin typeface="+mj-lt"/>
              </a:rPr>
              <a:t>				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A250DEA0-8A71-47FC-8234-9E87A9C73CE2}"/>
              </a:ext>
            </a:extLst>
          </p:cNvPr>
          <p:cNvSpPr txBox="1">
            <a:spLocks/>
          </p:cNvSpPr>
          <p:nvPr/>
        </p:nvSpPr>
        <p:spPr>
          <a:xfrm>
            <a:off x="5165125" y="2520778"/>
            <a:ext cx="6376086" cy="3682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de-DE" sz="5600" b="1" dirty="0">
                <a:latin typeface="+mj-lt"/>
              </a:rPr>
              <a:t>				</a:t>
            </a:r>
            <a:r>
              <a:rPr lang="de-DE" sz="5600" dirty="0">
                <a:latin typeface="+mj-lt"/>
              </a:rPr>
              <a:t>			</a:t>
            </a:r>
            <a:r>
              <a:rPr lang="de-DE" sz="2400" dirty="0">
                <a:latin typeface="+mj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6559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/>
              <a:t>Der soziale</a:t>
            </a:r>
            <a:r>
              <a:rPr lang="de-DE" sz="5400" dirty="0"/>
              <a:t> </a:t>
            </a:r>
            <a:r>
              <a:rPr lang="de-DE" sz="4000" dirty="0"/>
              <a:t>Bereich beinhaltet…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5409" y="2603500"/>
            <a:ext cx="5589467" cy="3932382"/>
          </a:xfrm>
        </p:spPr>
        <p:txBody>
          <a:bodyPr>
            <a:normAutofit/>
          </a:bodyPr>
          <a:lstStyle/>
          <a:p>
            <a:r>
              <a:rPr lang="de-DE" sz="3200" b="1" dirty="0"/>
              <a:t>Umgang mit Regeln</a:t>
            </a:r>
          </a:p>
          <a:p>
            <a:r>
              <a:rPr lang="de-DE" sz="3200" b="1" dirty="0"/>
              <a:t>Mit Frust umgehen</a:t>
            </a:r>
          </a:p>
          <a:p>
            <a:r>
              <a:rPr lang="de-DE" sz="3200" b="1" dirty="0"/>
              <a:t>Kompromissbereitschaft</a:t>
            </a:r>
          </a:p>
          <a:p>
            <a:r>
              <a:rPr lang="de-DE" sz="3200" b="1" u="sng" dirty="0"/>
              <a:t>Zuhören</a:t>
            </a:r>
          </a:p>
          <a:p>
            <a:r>
              <a:rPr lang="de-DE" sz="3200" b="1" dirty="0"/>
              <a:t>Rücksichtnahme</a:t>
            </a:r>
          </a:p>
          <a:p>
            <a:r>
              <a:rPr lang="de-DE" sz="3200" b="1" dirty="0"/>
              <a:t>Kontaktfähigkeit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817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919446" cy="706964"/>
          </a:xfrm>
        </p:spPr>
        <p:txBody>
          <a:bodyPr/>
          <a:lstStyle/>
          <a:p>
            <a:pPr algn="ctr"/>
            <a:r>
              <a:rPr lang="de-DE" sz="4000" dirty="0"/>
              <a:t>Der motivationale</a:t>
            </a:r>
            <a:r>
              <a:rPr lang="de-DE" sz="5400" dirty="0"/>
              <a:t> </a:t>
            </a:r>
            <a:r>
              <a:rPr lang="de-DE" sz="4000" dirty="0"/>
              <a:t>Bereich beinhaltet…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9937" y="2603500"/>
            <a:ext cx="4461164" cy="3416300"/>
          </a:xfrm>
        </p:spPr>
        <p:txBody>
          <a:bodyPr>
            <a:normAutofit fontScale="92500" lnSpcReduction="20000"/>
          </a:bodyPr>
          <a:lstStyle/>
          <a:p>
            <a:r>
              <a:rPr lang="de-DE" sz="3200" b="1" dirty="0"/>
              <a:t>Selbstvertrauen</a:t>
            </a:r>
          </a:p>
          <a:p>
            <a:endParaRPr lang="de-DE" sz="800" b="1" dirty="0"/>
          </a:p>
          <a:p>
            <a:r>
              <a:rPr lang="de-DE" sz="3200" b="1" dirty="0"/>
              <a:t>Neugier</a:t>
            </a:r>
          </a:p>
          <a:p>
            <a:endParaRPr lang="de-DE" sz="900" b="1" dirty="0"/>
          </a:p>
          <a:p>
            <a:r>
              <a:rPr lang="de-DE" sz="3200" b="1" dirty="0"/>
              <a:t>Arbeitshaltung</a:t>
            </a:r>
          </a:p>
          <a:p>
            <a:pPr marL="0" indent="0">
              <a:buNone/>
            </a:pPr>
            <a:endParaRPr lang="de-DE" sz="900" b="1" dirty="0"/>
          </a:p>
          <a:p>
            <a:r>
              <a:rPr lang="de-DE" sz="3200" b="1" dirty="0"/>
              <a:t>Selbstständigkeit</a:t>
            </a:r>
            <a:endParaRPr lang="de-DE" sz="800" b="1" dirty="0"/>
          </a:p>
          <a:p>
            <a:endParaRPr lang="de-DE" sz="1000" b="1" dirty="0"/>
          </a:p>
          <a:p>
            <a:r>
              <a:rPr lang="de-DE" sz="3200" b="1" dirty="0"/>
              <a:t>Spielverhalten</a:t>
            </a:r>
          </a:p>
        </p:txBody>
      </p:sp>
    </p:spTree>
    <p:extLst>
      <p:ext uri="{BB962C8B-B14F-4D97-AF65-F5344CB8AC3E}">
        <p14:creationId xmlns:p14="http://schemas.microsoft.com/office/powerpoint/2010/main" val="2397130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Sitzungssaal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517</Words>
  <Application>Microsoft Office PowerPoint</Application>
  <PresentationFormat>Breitbild</PresentationFormat>
  <Paragraphs>101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Century Gothic</vt:lpstr>
      <vt:lpstr>Wingdings 3</vt:lpstr>
      <vt:lpstr>Ion-Sitzungssaal</vt:lpstr>
      <vt:lpstr>Informationen zur Einschulung 2025</vt:lpstr>
      <vt:lpstr>Organisatorisches </vt:lpstr>
      <vt:lpstr>Ist mein Kind schulpflichtig?</vt:lpstr>
      <vt:lpstr>Kooperation Kindergarten - Grundschule</vt:lpstr>
      <vt:lpstr>Ist ein Kind reif für die Schule…? </vt:lpstr>
      <vt:lpstr> Der körperlicher Bereich beinhaltet </vt:lpstr>
      <vt:lpstr>Der kognitive Bereich beinhaltet…</vt:lpstr>
      <vt:lpstr>Der soziale Bereich beinhaltet…</vt:lpstr>
      <vt:lpstr>Der motivationale Bereich beinhaltet…</vt:lpstr>
      <vt:lpstr>Ist ein Kind reif für die Schule…?  Viele Beobachtungen aus den 4 Bereichen werden zusammengetragen…</vt:lpstr>
      <vt:lpstr>…um die Einschätzung auf einen Schul-ERFOLG ihres Kindes gemeinsam zu beantworten.</vt:lpstr>
      <vt:lpstr>Wenn ihr Kind noch nicht schulfähig ist, ist das nicht schlimm! Es gibt Alternativen:</vt:lpstr>
      <vt:lpstr>Kleine (Haus-)Aufgaben bis zum Schulbeginn…</vt:lpstr>
      <vt:lpstr>Einschulung 2025</vt:lpstr>
      <vt:lpstr>Schulanmeldung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Ute</dc:creator>
  <cp:lastModifiedBy>Melanie Wegele</cp:lastModifiedBy>
  <cp:revision>77</cp:revision>
  <dcterms:created xsi:type="dcterms:W3CDTF">2014-12-14T13:24:16Z</dcterms:created>
  <dcterms:modified xsi:type="dcterms:W3CDTF">2024-11-13T12:31:18Z</dcterms:modified>
</cp:coreProperties>
</file>