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1"/>
  </p:notesMasterIdLst>
  <p:sldIdLst>
    <p:sldId id="304" r:id="rId2"/>
    <p:sldId id="306" r:id="rId3"/>
    <p:sldId id="302" r:id="rId4"/>
    <p:sldId id="290" r:id="rId5"/>
    <p:sldId id="307" r:id="rId6"/>
    <p:sldId id="300" r:id="rId7"/>
    <p:sldId id="288" r:id="rId8"/>
    <p:sldId id="295" r:id="rId9"/>
    <p:sldId id="296" r:id="rId10"/>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67298"/>
    <a:srgbClr val="180211"/>
    <a:srgbClr val="180215"/>
    <a:srgbClr val="A2CABE"/>
    <a:srgbClr val="D402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555"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4CA175-4504-4F9A-AD83-186013BE2BB5}" type="datetimeFigureOut">
              <a:rPr lang="de-DE" smtClean="0"/>
              <a:t>13.11.2024</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7F3069-15F4-4066-88CB-D6A5D8BDE654}" type="slidenum">
              <a:rPr lang="de-DE" smtClean="0"/>
              <a:t>‹Nr.›</a:t>
            </a:fld>
            <a:endParaRPr lang="de-DE"/>
          </a:p>
        </p:txBody>
      </p:sp>
    </p:spTree>
    <p:extLst>
      <p:ext uri="{BB962C8B-B14F-4D97-AF65-F5344CB8AC3E}">
        <p14:creationId xmlns:p14="http://schemas.microsoft.com/office/powerpoint/2010/main" val="4260307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pPr>
              <a:defRPr/>
            </a:pPr>
            <a:fld id="{9111B09D-DFB7-416D-8ED2-181940FD24A2}" type="datetimeFigureOut">
              <a:rPr lang="de-DE"/>
              <a:pPr>
                <a:defRPr/>
              </a:pPr>
              <a:t>13.11.2024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A7E454F-D73C-4168-B9D6-33D408FDA2E3}" type="slidenum">
              <a:rPr lang="de-DE"/>
              <a:pPr>
                <a:defRPr/>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3EE35D97-B6B6-452D-BC70-E7725FB903FA}" type="datetimeFigureOut">
              <a:rPr lang="de-DE"/>
              <a:pPr>
                <a:defRPr/>
              </a:pPr>
              <a:t>13.11.2024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7501E2D6-DCF5-498F-B07B-0A4BD85F9BC1}"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ED3F71ED-1EED-4C6F-88CE-1C1B9C8EAA48}" type="datetimeFigureOut">
              <a:rPr lang="de-DE"/>
              <a:pPr>
                <a:defRPr/>
              </a:pPr>
              <a:t>13.11.2024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D448ED7-C4FF-44DC-A478-DABFE7651880}"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pPr>
              <a:defRPr/>
            </a:pPr>
            <a:fld id="{4F5AF955-6796-4995-995B-17E8527F3993}" type="datetimeFigureOut">
              <a:rPr lang="de-DE"/>
              <a:pPr>
                <a:defRPr/>
              </a:pPr>
              <a:t>13.11.2024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25EBD75-5F07-49CE-82B8-3B6502E96EE8}"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pPr>
              <a:defRPr/>
            </a:pPr>
            <a:fld id="{74F8BC12-2442-493E-AAB7-AFDC0D8584B1}" type="datetimeFigureOut">
              <a:rPr lang="de-DE"/>
              <a:pPr>
                <a:defRPr/>
              </a:pPr>
              <a:t>13.11.2024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1169FE8-3CEF-422D-AEB5-2A31EA561842}" type="slidenum">
              <a:rPr lang="de-DE"/>
              <a:pPr>
                <a:defRPr/>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3"/>
          <p:cNvSpPr>
            <a:spLocks noGrp="1"/>
          </p:cNvSpPr>
          <p:nvPr>
            <p:ph type="dt" sz="half" idx="10"/>
          </p:nvPr>
        </p:nvSpPr>
        <p:spPr/>
        <p:txBody>
          <a:bodyPr/>
          <a:lstStyle>
            <a:lvl1pPr>
              <a:defRPr/>
            </a:lvl1pPr>
          </a:lstStyle>
          <a:p>
            <a:pPr>
              <a:defRPr/>
            </a:pPr>
            <a:fld id="{9E0EF2AC-5BB4-48CF-B8F8-A5E29377F024}" type="datetimeFigureOut">
              <a:rPr lang="de-DE"/>
              <a:pPr>
                <a:defRPr/>
              </a:pPr>
              <a:t>13.11.2024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8CCD715D-B9DF-4319-A956-FB8B7F06F6A8}"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3"/>
          <p:cNvSpPr>
            <a:spLocks noGrp="1"/>
          </p:cNvSpPr>
          <p:nvPr>
            <p:ph type="dt" sz="half" idx="10"/>
          </p:nvPr>
        </p:nvSpPr>
        <p:spPr/>
        <p:txBody>
          <a:bodyPr/>
          <a:lstStyle>
            <a:lvl1pPr>
              <a:defRPr/>
            </a:lvl1pPr>
          </a:lstStyle>
          <a:p>
            <a:pPr>
              <a:defRPr/>
            </a:pPr>
            <a:fld id="{6B9ECCE9-FB56-4DB0-9E00-C6FE8FA17A0B}" type="datetimeFigureOut">
              <a:rPr lang="de-DE"/>
              <a:pPr>
                <a:defRPr/>
              </a:pPr>
              <a:t>13.11.2024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4480FCA6-D3DC-4EBB-8C72-FB2FBF4696E6}"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3"/>
          <p:cNvSpPr>
            <a:spLocks noGrp="1"/>
          </p:cNvSpPr>
          <p:nvPr>
            <p:ph type="dt" sz="half" idx="10"/>
          </p:nvPr>
        </p:nvSpPr>
        <p:spPr/>
        <p:txBody>
          <a:bodyPr/>
          <a:lstStyle>
            <a:lvl1pPr>
              <a:defRPr/>
            </a:lvl1pPr>
          </a:lstStyle>
          <a:p>
            <a:pPr>
              <a:defRPr/>
            </a:pPr>
            <a:fld id="{5DF1DFE9-1196-49F1-BA6A-47C274E53527}" type="datetimeFigureOut">
              <a:rPr lang="de-DE"/>
              <a:pPr>
                <a:defRPr/>
              </a:pPr>
              <a:t>13.11.2024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199FD425-5AAF-4529-B0D9-FA4910A6DDF6}"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53BDFB2C-A1D2-4180-A15F-D7AC314C1556}" type="datetimeFigureOut">
              <a:rPr lang="de-DE"/>
              <a:pPr>
                <a:defRPr/>
              </a:pPr>
              <a:t>13.11.2024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65D5AA91-677F-4598-BF9B-CCCF67CAE4BC}"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p:cNvSpPr>
            <a:spLocks noGrp="1"/>
          </p:cNvSpPr>
          <p:nvPr>
            <p:ph type="dt" sz="half" idx="10"/>
          </p:nvPr>
        </p:nvSpPr>
        <p:spPr/>
        <p:txBody>
          <a:bodyPr/>
          <a:lstStyle>
            <a:lvl1pPr>
              <a:defRPr/>
            </a:lvl1pPr>
          </a:lstStyle>
          <a:p>
            <a:pPr>
              <a:defRPr/>
            </a:pPr>
            <a:fld id="{A3AACBE8-6249-484F-8A14-EDE5003C6CF0}" type="datetimeFigureOut">
              <a:rPr lang="de-DE"/>
              <a:pPr>
                <a:defRPr/>
              </a:pPr>
              <a:t>13.11.2024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A7DCDF94-DD42-4C86-BC3D-FD9BD9D31865}"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p:cNvSpPr>
            <a:spLocks noGrp="1"/>
          </p:cNvSpPr>
          <p:nvPr>
            <p:ph type="dt" sz="half" idx="10"/>
          </p:nvPr>
        </p:nvSpPr>
        <p:spPr/>
        <p:txBody>
          <a:bodyPr/>
          <a:lstStyle>
            <a:lvl1pPr>
              <a:defRPr/>
            </a:lvl1pPr>
          </a:lstStyle>
          <a:p>
            <a:pPr>
              <a:defRPr/>
            </a:pPr>
            <a:fld id="{5626FD97-6121-4543-AAE3-14012DCAC009}" type="datetimeFigureOut">
              <a:rPr lang="de-DE"/>
              <a:pPr>
                <a:defRPr/>
              </a:pPr>
              <a:t>13.11.2024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63C5C4A-DA68-4D58-A02B-EA43365C20D1}"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0"/>
            <a:ext cx="9144000" cy="1412875"/>
          </a:xfrm>
          <a:prstGeom prst="rect">
            <a:avLst/>
          </a:prstGeom>
          <a:solidFill>
            <a:schemeClr val="accent1"/>
          </a:solidFill>
          <a:ln w="9525">
            <a:noFill/>
            <a:miter lim="800000"/>
            <a:headEnd/>
            <a:tailEnd/>
          </a:ln>
          <a:effectLst/>
        </p:spPr>
        <p:txBody>
          <a:bodyPr wrap="none" anchor="ctr"/>
          <a:lstStyle/>
          <a:p>
            <a:pPr>
              <a:defRPr/>
            </a:pPr>
            <a:endParaRPr lang="de-DE"/>
          </a:p>
        </p:txBody>
      </p:sp>
      <p:sp>
        <p:nvSpPr>
          <p:cNvPr id="1027" name="Titelplatzhalter 1"/>
          <p:cNvSpPr>
            <a:spLocks noGrp="1"/>
          </p:cNvSpPr>
          <p:nvPr>
            <p:ph type="title"/>
          </p:nvPr>
        </p:nvSpPr>
        <p:spPr bwMode="auto">
          <a:xfrm>
            <a:off x="457200" y="274638"/>
            <a:ext cx="6635750" cy="9223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Titelmasterformat durch Klicken bearbeiten</a:t>
            </a:r>
          </a:p>
        </p:txBody>
      </p:sp>
      <p:sp>
        <p:nvSpPr>
          <p:cNvPr id="1028"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AF06788-5892-42B7-B7F7-268522FF80DD}" type="datetimeFigureOut">
              <a:rPr lang="de-DE"/>
              <a:pPr>
                <a:defRPr/>
              </a:pPr>
              <a:t>13.11.2024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AAD08C7-D9F2-42D4-8520-63B30B126E83}" type="slidenum">
              <a:rPr lang="de-DE"/>
              <a:pPr>
                <a:defRPr/>
              </a:pPr>
              <a:t>‹Nr.›</a:t>
            </a:fld>
            <a:endParaRPr lang="de-DE"/>
          </a:p>
        </p:txBody>
      </p:sp>
      <p:pic>
        <p:nvPicPr>
          <p:cNvPr id="1032" name="Inhaltsplatzhalter 6"/>
          <p:cNvPicPr>
            <a:picLocks noChangeAspect="1"/>
          </p:cNvPicPr>
          <p:nvPr userDrawn="1"/>
        </p:nvPicPr>
        <p:blipFill>
          <a:blip r:embed="rId13"/>
          <a:srcRect/>
          <a:stretch>
            <a:fillRect/>
          </a:stretch>
        </p:blipFill>
        <p:spPr bwMode="auto">
          <a:xfrm>
            <a:off x="7092950" y="-19050"/>
            <a:ext cx="2051050" cy="14398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5" r:id="rId1"/>
    <p:sldLayoutId id="2147483754" r:id="rId2"/>
    <p:sldLayoutId id="2147483753" r:id="rId3"/>
    <p:sldLayoutId id="2147483752" r:id="rId4"/>
    <p:sldLayoutId id="2147483751" r:id="rId5"/>
    <p:sldLayoutId id="2147483750" r:id="rId6"/>
    <p:sldLayoutId id="2147483749" r:id="rId7"/>
    <p:sldLayoutId id="2147483748" r:id="rId8"/>
    <p:sldLayoutId id="2147483747" r:id="rId9"/>
    <p:sldLayoutId id="2147483746" r:id="rId10"/>
    <p:sldLayoutId id="2147483745" r:id="rId11"/>
  </p:sldLayoutIdLst>
  <p:txStyles>
    <p:titleStyle>
      <a:lvl1pPr algn="l" rtl="0" eaLnBrk="0" fontAlgn="base" hangingPunct="0">
        <a:spcBef>
          <a:spcPct val="0"/>
        </a:spcBef>
        <a:spcAft>
          <a:spcPct val="0"/>
        </a:spcAft>
        <a:defRPr sz="2400" b="1" kern="1200">
          <a:solidFill>
            <a:schemeClr val="tx1"/>
          </a:solidFill>
          <a:latin typeface="+mj-lt"/>
          <a:ea typeface="+mj-ea"/>
          <a:cs typeface="+mj-cs"/>
        </a:defRPr>
      </a:lvl1pPr>
      <a:lvl2pPr algn="l" rtl="0" eaLnBrk="0" fontAlgn="base" hangingPunct="0">
        <a:spcBef>
          <a:spcPct val="0"/>
        </a:spcBef>
        <a:spcAft>
          <a:spcPct val="0"/>
        </a:spcAft>
        <a:defRPr sz="2400" b="1">
          <a:solidFill>
            <a:schemeClr val="tx1"/>
          </a:solidFill>
          <a:latin typeface="Arial" charset="0"/>
        </a:defRPr>
      </a:lvl2pPr>
      <a:lvl3pPr algn="l" rtl="0" eaLnBrk="0" fontAlgn="base" hangingPunct="0">
        <a:spcBef>
          <a:spcPct val="0"/>
        </a:spcBef>
        <a:spcAft>
          <a:spcPct val="0"/>
        </a:spcAft>
        <a:defRPr sz="2400" b="1">
          <a:solidFill>
            <a:schemeClr val="tx1"/>
          </a:solidFill>
          <a:latin typeface="Arial" charset="0"/>
        </a:defRPr>
      </a:lvl3pPr>
      <a:lvl4pPr algn="l" rtl="0" eaLnBrk="0" fontAlgn="base" hangingPunct="0">
        <a:spcBef>
          <a:spcPct val="0"/>
        </a:spcBef>
        <a:spcAft>
          <a:spcPct val="0"/>
        </a:spcAft>
        <a:defRPr sz="2400" b="1">
          <a:solidFill>
            <a:schemeClr val="tx1"/>
          </a:solidFill>
          <a:latin typeface="Arial" charset="0"/>
        </a:defRPr>
      </a:lvl4pPr>
      <a:lvl5pPr algn="l" rtl="0" eaLnBrk="0" fontAlgn="base" hangingPunct="0">
        <a:spcBef>
          <a:spcPct val="0"/>
        </a:spcBef>
        <a:spcAft>
          <a:spcPct val="0"/>
        </a:spcAft>
        <a:defRPr sz="2400" b="1">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3"/>
          <p:cNvSpPr>
            <a:spLocks noGrp="1"/>
          </p:cNvSpPr>
          <p:nvPr>
            <p:ph type="title"/>
          </p:nvPr>
        </p:nvSpPr>
        <p:spPr>
          <a:xfrm>
            <a:off x="229559" y="1772816"/>
            <a:ext cx="8713788" cy="4752528"/>
          </a:xfrm>
        </p:spPr>
        <p:style>
          <a:lnRef idx="1">
            <a:schemeClr val="accent6"/>
          </a:lnRef>
          <a:fillRef idx="2">
            <a:schemeClr val="accent6"/>
          </a:fillRef>
          <a:effectRef idx="1">
            <a:schemeClr val="accent6"/>
          </a:effectRef>
          <a:fontRef idx="minor">
            <a:schemeClr val="dk1"/>
          </a:fontRef>
        </p:style>
        <p:txBody>
          <a:bodyPr/>
          <a:lstStyle/>
          <a:p>
            <a:pPr eaLnBrk="1" hangingPunct="1">
              <a:lnSpc>
                <a:spcPct val="150000"/>
              </a:lnSpc>
            </a:pPr>
            <a:r>
              <a:rPr kumimoji="0" lang="de-DE" sz="2000" b="0" i="0" u="none" strike="noStrike" kern="1200" cap="none" spc="0" normalizeH="0" baseline="0" noProof="0" dirty="0">
                <a:ln>
                  <a:noFill/>
                </a:ln>
                <a:solidFill>
                  <a:schemeClr val="accent1">
                    <a:lumMod val="75000"/>
                  </a:schemeClr>
                </a:solidFill>
                <a:effectLst/>
                <a:uLnTx/>
                <a:uFillTx/>
                <a:latin typeface="Calibri" panose="020F0502020204030204" pitchFamily="34" charset="0"/>
                <a:cs typeface="Calibri" panose="020F0502020204030204" pitchFamily="34" charset="0"/>
              </a:rPr>
              <a:t>Bei der Schulanmeldung</a:t>
            </a:r>
            <a:r>
              <a:rPr lang="de-DE" sz="2000" b="0" dirty="0">
                <a:solidFill>
                  <a:schemeClr val="accent1">
                    <a:lumMod val="75000"/>
                  </a:schemeClr>
                </a:solidFill>
                <a:latin typeface="Calibri" panose="020F0502020204030204" pitchFamily="34" charset="0"/>
                <a:cs typeface="Calibri" panose="020F0502020204030204" pitchFamily="34" charset="0"/>
              </a:rPr>
              <a:t> und </a:t>
            </a:r>
            <a:r>
              <a:rPr lang="de-DE" sz="2000" dirty="0">
                <a:solidFill>
                  <a:schemeClr val="accent1">
                    <a:lumMod val="75000"/>
                  </a:schemeClr>
                </a:solidFill>
                <a:latin typeface="Calibri" panose="020F0502020204030204" pitchFamily="34" charset="0"/>
                <a:cs typeface="Calibri" panose="020F0502020204030204" pitchFamily="34" charset="0"/>
              </a:rPr>
              <a:t>zu Beginn jedes Schuljahres </a:t>
            </a:r>
            <a:r>
              <a:rPr lang="de-DE" sz="2000" b="0" dirty="0">
                <a:solidFill>
                  <a:schemeClr val="accent1">
                    <a:lumMod val="75000"/>
                  </a:schemeClr>
                </a:solidFill>
                <a:latin typeface="Calibri" panose="020F0502020204030204" pitchFamily="34" charset="0"/>
                <a:cs typeface="Calibri" panose="020F0502020204030204" pitchFamily="34" charset="0"/>
              </a:rPr>
              <a:t>können die Eltern wählen, ob ihr Kind bei uns die Halbtagesschule besuchen oder an der Ganztagesschule angemeldet werden soll. </a:t>
            </a:r>
            <a:br>
              <a:rPr lang="de-DE" sz="2000" b="0" dirty="0">
                <a:solidFill>
                  <a:schemeClr val="accent1">
                    <a:lumMod val="75000"/>
                  </a:schemeClr>
                </a:solidFill>
                <a:latin typeface="Calibri" panose="020F0502020204030204" pitchFamily="34" charset="0"/>
                <a:cs typeface="Calibri" panose="020F0502020204030204" pitchFamily="34" charset="0"/>
              </a:rPr>
            </a:br>
            <a:br>
              <a:rPr lang="de-DE" sz="2000" b="0" dirty="0">
                <a:solidFill>
                  <a:schemeClr val="accent1">
                    <a:lumMod val="75000"/>
                  </a:schemeClr>
                </a:solidFill>
                <a:latin typeface="Calibri" panose="020F0502020204030204" pitchFamily="34" charset="0"/>
                <a:cs typeface="Calibri" panose="020F0502020204030204" pitchFamily="34" charset="0"/>
              </a:rPr>
            </a:br>
            <a:r>
              <a:rPr lang="de-DE" sz="2000" b="0" dirty="0">
                <a:solidFill>
                  <a:schemeClr val="accent1">
                    <a:lumMod val="75000"/>
                  </a:schemeClr>
                </a:solidFill>
                <a:latin typeface="Calibri" panose="020F0502020204030204" pitchFamily="34" charset="0"/>
                <a:cs typeface="Calibri" panose="020F0502020204030204" pitchFamily="34" charset="0"/>
              </a:rPr>
              <a:t>In den Klassen sind Halbtagesschüler und Ganztagesschüler gemischt.</a:t>
            </a:r>
            <a:endParaRPr lang="de-DE" sz="4000" b="0" dirty="0">
              <a:solidFill>
                <a:schemeClr val="accent1">
                  <a:lumMod val="75000"/>
                </a:schemeClr>
              </a:solidFill>
              <a:latin typeface="Calibri" panose="020F0502020204030204" pitchFamily="34" charset="0"/>
              <a:cs typeface="Calibri" panose="020F0502020204030204" pitchFamily="34" charset="0"/>
            </a:endParaRPr>
          </a:p>
        </p:txBody>
      </p:sp>
      <p:sp>
        <p:nvSpPr>
          <p:cNvPr id="2" name="Textfeld 1"/>
          <p:cNvSpPr txBox="1"/>
          <p:nvPr/>
        </p:nvSpPr>
        <p:spPr>
          <a:xfrm>
            <a:off x="-828600" y="260648"/>
            <a:ext cx="6167394" cy="584775"/>
          </a:xfrm>
          <a:prstGeom prst="rect">
            <a:avLst/>
          </a:prstGeom>
          <a:noFill/>
        </p:spPr>
        <p:txBody>
          <a:bodyPr wrap="square" rtlCol="0">
            <a:spAutoFit/>
          </a:bodyPr>
          <a:lstStyle/>
          <a:p>
            <a:pPr algn="ctr"/>
            <a:r>
              <a:rPr lang="de-DE" sz="3200" b="1" dirty="0">
                <a:solidFill>
                  <a:schemeClr val="bg1"/>
                </a:solidFill>
                <a:latin typeface="Calibri" panose="020F0502020204030204" pitchFamily="34" charset="0"/>
              </a:rPr>
              <a:t>Burgschule Plochingen</a:t>
            </a:r>
          </a:p>
        </p:txBody>
      </p:sp>
    </p:spTree>
    <p:extLst>
      <p:ext uri="{BB962C8B-B14F-4D97-AF65-F5344CB8AC3E}">
        <p14:creationId xmlns:p14="http://schemas.microsoft.com/office/powerpoint/2010/main" val="1611696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3"/>
          <p:cNvSpPr>
            <a:spLocks noGrp="1"/>
          </p:cNvSpPr>
          <p:nvPr>
            <p:ph type="title"/>
          </p:nvPr>
        </p:nvSpPr>
        <p:spPr>
          <a:xfrm>
            <a:off x="215106" y="1844824"/>
            <a:ext cx="8713788" cy="4680520"/>
          </a:xfrm>
        </p:spPr>
        <p:style>
          <a:lnRef idx="1">
            <a:schemeClr val="accent6"/>
          </a:lnRef>
          <a:fillRef idx="2">
            <a:schemeClr val="accent6"/>
          </a:fillRef>
          <a:effectRef idx="1">
            <a:schemeClr val="accent6"/>
          </a:effectRef>
          <a:fontRef idx="minor">
            <a:schemeClr val="dk1"/>
          </a:fontRef>
        </p:style>
        <p:txBody>
          <a:bodyPr/>
          <a:lstStyle/>
          <a:p>
            <a:pPr eaLnBrk="1" hangingPunct="1">
              <a:lnSpc>
                <a:spcPct val="150000"/>
              </a:lnSpc>
            </a:pPr>
            <a:r>
              <a:rPr lang="de-DE" sz="2000" b="0" dirty="0">
                <a:solidFill>
                  <a:schemeClr val="accent1">
                    <a:lumMod val="75000"/>
                  </a:schemeClr>
                </a:solidFill>
                <a:latin typeface="Calibri" panose="020F0502020204030204" pitchFamily="34" charset="0"/>
                <a:cs typeface="Calibri" panose="020F0502020204030204" pitchFamily="34" charset="0"/>
              </a:rPr>
              <a:t>Wenn Sie im Einzugsbereich der Burgschule wohnen, überlegen Sie sich, ob Sie ihr Kind an der Halbtagesschule </a:t>
            </a:r>
            <a:r>
              <a:rPr lang="de-DE" sz="2000" b="0" u="sng" dirty="0">
                <a:solidFill>
                  <a:schemeClr val="accent1">
                    <a:lumMod val="75000"/>
                  </a:schemeClr>
                </a:solidFill>
                <a:latin typeface="Calibri" panose="020F0502020204030204" pitchFamily="34" charset="0"/>
                <a:cs typeface="Calibri" panose="020F0502020204030204" pitchFamily="34" charset="0"/>
              </a:rPr>
              <a:t>oder</a:t>
            </a:r>
            <a:r>
              <a:rPr lang="de-DE" sz="2000" b="0" dirty="0">
                <a:solidFill>
                  <a:schemeClr val="accent1">
                    <a:lumMod val="75000"/>
                  </a:schemeClr>
                </a:solidFill>
                <a:latin typeface="Calibri" panose="020F0502020204030204" pitchFamily="34" charset="0"/>
                <a:cs typeface="Calibri" panose="020F0502020204030204" pitchFamily="34" charset="0"/>
              </a:rPr>
              <a:t> der Ganztagesschule anmelden möchten.</a:t>
            </a:r>
            <a:br>
              <a:rPr lang="de-DE" sz="2000" b="0" dirty="0">
                <a:solidFill>
                  <a:schemeClr val="accent1">
                    <a:lumMod val="75000"/>
                  </a:schemeClr>
                </a:solidFill>
                <a:latin typeface="Calibri" panose="020F0502020204030204" pitchFamily="34" charset="0"/>
                <a:cs typeface="Calibri" panose="020F0502020204030204" pitchFamily="34" charset="0"/>
              </a:rPr>
            </a:br>
            <a:br>
              <a:rPr lang="de-DE" sz="2000" b="0" dirty="0">
                <a:solidFill>
                  <a:schemeClr val="accent1">
                    <a:lumMod val="75000"/>
                  </a:schemeClr>
                </a:solidFill>
                <a:latin typeface="Calibri" panose="020F0502020204030204" pitchFamily="34" charset="0"/>
                <a:cs typeface="Calibri" panose="020F0502020204030204" pitchFamily="34" charset="0"/>
              </a:rPr>
            </a:br>
            <a:r>
              <a:rPr lang="de-DE" sz="2000" b="0" dirty="0">
                <a:solidFill>
                  <a:schemeClr val="accent1">
                    <a:lumMod val="75000"/>
                  </a:schemeClr>
                </a:solidFill>
                <a:latin typeface="Calibri" panose="020F0502020204030204" pitchFamily="34" charset="0"/>
                <a:cs typeface="Calibri" panose="020F0502020204030204" pitchFamily="34" charset="0"/>
              </a:rPr>
              <a:t>Wenn Sie außerhalb unseres Einzugsgebietes wohnen, aber eine Ganztagesbetreuung benötigen, so melden Sie Ihr Kind an der Stammschule an und stellen dort einen Umschulungsantrag.</a:t>
            </a:r>
          </a:p>
        </p:txBody>
      </p:sp>
      <p:sp>
        <p:nvSpPr>
          <p:cNvPr id="2" name="Textfeld 1"/>
          <p:cNvSpPr txBox="1"/>
          <p:nvPr/>
        </p:nvSpPr>
        <p:spPr>
          <a:xfrm>
            <a:off x="-828600" y="256292"/>
            <a:ext cx="6167394" cy="584775"/>
          </a:xfrm>
          <a:prstGeom prst="rect">
            <a:avLst/>
          </a:prstGeom>
          <a:noFill/>
        </p:spPr>
        <p:txBody>
          <a:bodyPr wrap="square" rtlCol="0">
            <a:spAutoFit/>
          </a:bodyPr>
          <a:lstStyle/>
          <a:p>
            <a:pPr algn="ctr"/>
            <a:r>
              <a:rPr lang="de-DE" sz="3200" b="1" dirty="0">
                <a:solidFill>
                  <a:schemeClr val="bg1"/>
                </a:solidFill>
                <a:latin typeface="Calibri" panose="020F0502020204030204" pitchFamily="34" charset="0"/>
              </a:rPr>
              <a:t>Burgschule Plochingen</a:t>
            </a:r>
          </a:p>
        </p:txBody>
      </p:sp>
    </p:spTree>
    <p:extLst>
      <p:ext uri="{BB962C8B-B14F-4D97-AF65-F5344CB8AC3E}">
        <p14:creationId xmlns:p14="http://schemas.microsoft.com/office/powerpoint/2010/main" val="1773054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3"/>
          <p:cNvSpPr>
            <a:spLocks noGrp="1"/>
          </p:cNvSpPr>
          <p:nvPr>
            <p:ph type="title"/>
          </p:nvPr>
        </p:nvSpPr>
        <p:spPr>
          <a:xfrm>
            <a:off x="229559" y="1772816"/>
            <a:ext cx="8713788" cy="4824536"/>
          </a:xfrm>
        </p:spPr>
        <p:style>
          <a:lnRef idx="1">
            <a:schemeClr val="accent6"/>
          </a:lnRef>
          <a:fillRef idx="2">
            <a:schemeClr val="accent6"/>
          </a:fillRef>
          <a:effectRef idx="1">
            <a:schemeClr val="accent6"/>
          </a:effectRef>
          <a:fontRef idx="minor">
            <a:schemeClr val="dk1"/>
          </a:fontRef>
        </p:style>
        <p:txBody>
          <a:bodyPr/>
          <a:lstStyle/>
          <a:p>
            <a:pPr eaLnBrk="1" hangingPunct="1">
              <a:lnSpc>
                <a:spcPct val="150000"/>
              </a:lnSpc>
            </a:pPr>
            <a:r>
              <a:rPr lang="de-DE" sz="2800" dirty="0">
                <a:solidFill>
                  <a:schemeClr val="accent1">
                    <a:lumMod val="75000"/>
                  </a:schemeClr>
                </a:solidFill>
                <a:latin typeface="Calibri" panose="020F0502020204030204" pitchFamily="34" charset="0"/>
              </a:rPr>
              <a:t>Elterninformation</a:t>
            </a:r>
            <a:br>
              <a:rPr lang="de-DE" sz="2800" dirty="0">
                <a:solidFill>
                  <a:schemeClr val="accent1">
                    <a:lumMod val="75000"/>
                  </a:schemeClr>
                </a:solidFill>
                <a:latin typeface="Calibri" panose="020F0502020204030204" pitchFamily="34" charset="0"/>
              </a:rPr>
            </a:br>
            <a:r>
              <a:rPr lang="de-DE" sz="2800" dirty="0">
                <a:solidFill>
                  <a:schemeClr val="accent1">
                    <a:lumMod val="75000"/>
                  </a:schemeClr>
                </a:solidFill>
                <a:latin typeface="Calibri" panose="020F0502020204030204" pitchFamily="34" charset="0"/>
              </a:rPr>
              <a:t>Wie sieht ein ganzer Tag an der Ganztagesschule aus?   </a:t>
            </a:r>
            <a:br>
              <a:rPr lang="de-DE" sz="2000" dirty="0">
                <a:solidFill>
                  <a:schemeClr val="tx1"/>
                </a:solidFill>
                <a:latin typeface="Tahoma" pitchFamily="34" charset="0"/>
              </a:rPr>
            </a:br>
            <a:endParaRPr lang="de-DE" sz="4000" b="0" dirty="0">
              <a:solidFill>
                <a:schemeClr val="tx1"/>
              </a:solidFill>
              <a:latin typeface="Tahoma" pitchFamily="34" charset="0"/>
            </a:endParaRPr>
          </a:p>
        </p:txBody>
      </p:sp>
      <p:sp>
        <p:nvSpPr>
          <p:cNvPr id="2" name="Textfeld 1"/>
          <p:cNvSpPr txBox="1"/>
          <p:nvPr/>
        </p:nvSpPr>
        <p:spPr>
          <a:xfrm>
            <a:off x="362408" y="160586"/>
            <a:ext cx="3809826" cy="1077218"/>
          </a:xfrm>
          <a:prstGeom prst="rect">
            <a:avLst/>
          </a:prstGeom>
          <a:noFill/>
        </p:spPr>
        <p:txBody>
          <a:bodyPr wrap="none" rtlCol="0">
            <a:spAutoFit/>
          </a:bodyPr>
          <a:lstStyle/>
          <a:p>
            <a:r>
              <a:rPr lang="de-DE" sz="3200" b="1" dirty="0">
                <a:solidFill>
                  <a:schemeClr val="bg1"/>
                </a:solidFill>
                <a:latin typeface="Calibri" panose="020F0502020204030204" pitchFamily="34" charset="0"/>
              </a:rPr>
              <a:t>Ganztagsgrundschule</a:t>
            </a:r>
          </a:p>
          <a:p>
            <a:r>
              <a:rPr lang="de-DE" sz="3200" b="1" dirty="0">
                <a:solidFill>
                  <a:schemeClr val="bg1"/>
                </a:solidFill>
                <a:latin typeface="Calibri" panose="020F0502020204030204" pitchFamily="34" charset="0"/>
              </a:rPr>
              <a:t>an der Burgschule</a:t>
            </a:r>
          </a:p>
        </p:txBody>
      </p:sp>
    </p:spTree>
    <p:extLst>
      <p:ext uri="{BB962C8B-B14F-4D97-AF65-F5344CB8AC3E}">
        <p14:creationId xmlns:p14="http://schemas.microsoft.com/office/powerpoint/2010/main" val="853136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3"/>
          <p:cNvSpPr>
            <a:spLocks noGrp="1"/>
          </p:cNvSpPr>
          <p:nvPr>
            <p:ph type="title"/>
          </p:nvPr>
        </p:nvSpPr>
        <p:spPr>
          <a:xfrm>
            <a:off x="35496" y="1916832"/>
            <a:ext cx="8713788" cy="4536504"/>
          </a:xfrm>
        </p:spPr>
        <p:style>
          <a:lnRef idx="1">
            <a:schemeClr val="accent6"/>
          </a:lnRef>
          <a:fillRef idx="2">
            <a:schemeClr val="accent6"/>
          </a:fillRef>
          <a:effectRef idx="1">
            <a:schemeClr val="accent6"/>
          </a:effectRef>
          <a:fontRef idx="minor">
            <a:schemeClr val="dk1"/>
          </a:fontRef>
        </p:style>
        <p: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lang="de-DE" dirty="0">
                <a:solidFill>
                  <a:schemeClr val="accent1">
                    <a:lumMod val="75000"/>
                  </a:schemeClr>
                </a:solidFill>
                <a:latin typeface="Calibri" panose="020F0502020204030204" pitchFamily="34" charset="0"/>
              </a:rPr>
              <a:t>Ganztagesschule in Wahlform   </a:t>
            </a:r>
            <a:br>
              <a:rPr lang="de-DE" dirty="0">
                <a:solidFill>
                  <a:schemeClr val="accent1">
                    <a:lumMod val="75000"/>
                  </a:schemeClr>
                </a:solidFill>
                <a:latin typeface="Calibri" panose="020F0502020204030204" pitchFamily="34" charset="0"/>
              </a:rPr>
            </a:br>
            <a:r>
              <a:rPr lang="de-DE" sz="1400" b="0" dirty="0">
                <a:solidFill>
                  <a:schemeClr val="accent1">
                    <a:lumMod val="75000"/>
                  </a:schemeClr>
                </a:solidFill>
                <a:latin typeface="Calibri" panose="020F0502020204030204" pitchFamily="34" charset="0"/>
              </a:rPr>
              <a:t>Schulgesetz § 4a vom 1.8.2014   •   Antragsstellung vom Juli 2014</a:t>
            </a:r>
            <a:br>
              <a:rPr lang="de-DE" sz="1400" b="0" dirty="0">
                <a:solidFill>
                  <a:schemeClr val="accent1">
                    <a:lumMod val="75000"/>
                  </a:schemeClr>
                </a:solidFill>
                <a:latin typeface="Calibri" panose="020F0502020204030204" pitchFamily="34" charset="0"/>
              </a:rPr>
            </a:br>
            <a:br>
              <a:rPr lang="de-DE" b="0" dirty="0">
                <a:solidFill>
                  <a:schemeClr val="accent1">
                    <a:lumMod val="75000"/>
                  </a:schemeClr>
                </a:solidFill>
                <a:latin typeface="Calibri" panose="020F0502020204030204" pitchFamily="34" charset="0"/>
              </a:rPr>
            </a:br>
            <a:r>
              <a:rPr lang="de-DE" sz="2000" b="0" dirty="0">
                <a:solidFill>
                  <a:schemeClr val="accent1">
                    <a:lumMod val="75000"/>
                  </a:schemeClr>
                </a:solidFill>
                <a:latin typeface="Calibri" panose="020F0502020204030204" pitchFamily="34" charset="0"/>
              </a:rPr>
              <a:t>- an vier Tagen in der Woche: Montag, Dienstag, Mittwoch, Donnerstag</a:t>
            </a:r>
            <a:br>
              <a:rPr lang="de-DE" sz="2000" b="0" dirty="0">
                <a:solidFill>
                  <a:schemeClr val="accent1">
                    <a:lumMod val="75000"/>
                  </a:schemeClr>
                </a:solidFill>
                <a:latin typeface="Calibri" panose="020F0502020204030204" pitchFamily="34" charset="0"/>
              </a:rPr>
            </a:br>
            <a:br>
              <a:rPr lang="de-DE" sz="2000" b="0" dirty="0">
                <a:solidFill>
                  <a:schemeClr val="accent1">
                    <a:lumMod val="75000"/>
                  </a:schemeClr>
                </a:solidFill>
                <a:latin typeface="Calibri" panose="020F0502020204030204" pitchFamily="34" charset="0"/>
              </a:rPr>
            </a:br>
            <a:r>
              <a:rPr lang="de-DE" sz="2000" b="0" dirty="0">
                <a:solidFill>
                  <a:schemeClr val="accent1">
                    <a:lumMod val="75000"/>
                  </a:schemeClr>
                </a:solidFill>
                <a:latin typeface="Calibri" panose="020F0502020204030204" pitchFamily="34" charset="0"/>
              </a:rPr>
              <a:t>- mit 8 Zeitstunden von 7.50 Uhr bis 15.50 Uhr</a:t>
            </a:r>
            <a:br>
              <a:rPr lang="de-DE" sz="2000" b="0" dirty="0">
                <a:solidFill>
                  <a:schemeClr val="accent1">
                    <a:lumMod val="75000"/>
                  </a:schemeClr>
                </a:solidFill>
                <a:latin typeface="Calibri" panose="020F0502020204030204" pitchFamily="34" charset="0"/>
              </a:rPr>
            </a:br>
            <a:br>
              <a:rPr lang="de-DE" sz="2000" b="0" dirty="0">
                <a:solidFill>
                  <a:schemeClr val="accent1">
                    <a:lumMod val="75000"/>
                  </a:schemeClr>
                </a:solidFill>
                <a:latin typeface="Calibri" panose="020F0502020204030204" pitchFamily="34" charset="0"/>
              </a:rPr>
            </a:br>
            <a:r>
              <a:rPr lang="de-DE" sz="2000" b="0" dirty="0">
                <a:solidFill>
                  <a:schemeClr val="accent1">
                    <a:lumMod val="75000"/>
                  </a:schemeClr>
                </a:solidFill>
                <a:latin typeface="Calibri" panose="020F0502020204030204" pitchFamily="34" charset="0"/>
              </a:rPr>
              <a:t>- rhythmisierte Tagesstruktur: </a:t>
            </a:r>
            <a:br>
              <a:rPr lang="de-DE" sz="2000" b="0" dirty="0">
                <a:solidFill>
                  <a:schemeClr val="accent1">
                    <a:lumMod val="75000"/>
                  </a:schemeClr>
                </a:solidFill>
                <a:latin typeface="Calibri" panose="020F0502020204030204" pitchFamily="34" charset="0"/>
              </a:rPr>
            </a:br>
            <a:r>
              <a:rPr lang="de-DE" sz="2000" b="0" dirty="0">
                <a:solidFill>
                  <a:schemeClr val="accent1">
                    <a:lumMod val="75000"/>
                  </a:schemeClr>
                </a:solidFill>
                <a:latin typeface="Calibri" panose="020F0502020204030204" pitchFamily="34" charset="0"/>
              </a:rPr>
              <a:t>   Unterricht, Hausaufgabenzeit  und individuelles Üben, Aktivpausen und    </a:t>
            </a:r>
            <a:br>
              <a:rPr lang="de-DE" sz="2000" b="0" dirty="0">
                <a:solidFill>
                  <a:schemeClr val="accent1">
                    <a:lumMod val="75000"/>
                  </a:schemeClr>
                </a:solidFill>
                <a:latin typeface="Calibri" panose="020F0502020204030204" pitchFamily="34" charset="0"/>
              </a:rPr>
            </a:br>
            <a:r>
              <a:rPr lang="de-DE" sz="2000" b="0" dirty="0">
                <a:solidFill>
                  <a:schemeClr val="accent1">
                    <a:lumMod val="75000"/>
                  </a:schemeClr>
                </a:solidFill>
                <a:latin typeface="Calibri" panose="020F0502020204030204" pitchFamily="34" charset="0"/>
              </a:rPr>
              <a:t>   Kreativzeiten→  pädagogische und organisatorische Einheit </a:t>
            </a:r>
            <a:br>
              <a:rPr lang="de-DE" sz="2000" b="0" dirty="0">
                <a:solidFill>
                  <a:schemeClr val="accent1">
                    <a:lumMod val="75000"/>
                  </a:schemeClr>
                </a:solidFill>
                <a:latin typeface="Calibri" panose="020F0502020204030204" pitchFamily="34" charset="0"/>
              </a:rPr>
            </a:br>
            <a:br>
              <a:rPr lang="de-DE" sz="2000" b="0" dirty="0">
                <a:solidFill>
                  <a:schemeClr val="accent1">
                    <a:lumMod val="75000"/>
                  </a:schemeClr>
                </a:solidFill>
                <a:latin typeface="Calibri" panose="020F0502020204030204" pitchFamily="34" charset="0"/>
              </a:rPr>
            </a:br>
            <a:r>
              <a:rPr lang="de-DE" sz="2000" b="0" dirty="0">
                <a:solidFill>
                  <a:schemeClr val="accent1">
                    <a:lumMod val="75000"/>
                  </a:schemeClr>
                </a:solidFill>
                <a:latin typeface="Calibri" panose="020F0502020204030204" pitchFamily="34" charset="0"/>
              </a:rPr>
              <a:t>- kostenfrei (außer Mittagessen)</a:t>
            </a:r>
            <a:br>
              <a:rPr lang="de-DE" sz="2000" b="0" dirty="0">
                <a:solidFill>
                  <a:schemeClr val="accent1">
                    <a:lumMod val="75000"/>
                  </a:schemeClr>
                </a:solidFill>
                <a:latin typeface="Calibri" panose="020F0502020204030204" pitchFamily="34" charset="0"/>
              </a:rPr>
            </a:br>
            <a:br>
              <a:rPr lang="de-DE" sz="2000" b="0" dirty="0">
                <a:solidFill>
                  <a:schemeClr val="accent1">
                    <a:lumMod val="75000"/>
                  </a:schemeClr>
                </a:solidFill>
                <a:latin typeface="Calibri" panose="020F0502020204030204" pitchFamily="34" charset="0"/>
              </a:rPr>
            </a:br>
            <a:r>
              <a:rPr kumimoji="0" lang="de-DE" sz="1600" b="0" i="0" u="none" strike="noStrike" kern="1200" cap="none" spc="0" normalizeH="0" baseline="0" noProof="0" dirty="0">
                <a:ln>
                  <a:noFill/>
                </a:ln>
                <a:solidFill>
                  <a:srgbClr val="0F6FC6">
                    <a:lumMod val="75000"/>
                  </a:srgbClr>
                </a:solidFill>
                <a:effectLst/>
                <a:uLnTx/>
                <a:uFillTx/>
                <a:latin typeface="Calibri" panose="020F0502020204030204" pitchFamily="34" charset="0"/>
                <a:ea typeface="+mn-ea"/>
                <a:cs typeface="Calibri" panose="020F0502020204030204" pitchFamily="34" charset="0"/>
              </a:rPr>
              <a:t>Vor und nach dem Ganztagesangebot kann ab </a:t>
            </a:r>
            <a:r>
              <a:rPr kumimoji="0" lang="de-DE" sz="1600" b="1" i="0" u="none" strike="noStrike" kern="1200" cap="none" spc="0" normalizeH="0" baseline="0" noProof="0" dirty="0">
                <a:ln>
                  <a:noFill/>
                </a:ln>
                <a:solidFill>
                  <a:srgbClr val="0F6FC6">
                    <a:lumMod val="75000"/>
                  </a:srgbClr>
                </a:solidFill>
                <a:effectLst/>
                <a:uLnTx/>
                <a:uFillTx/>
                <a:latin typeface="Calibri" panose="020F0502020204030204" pitchFamily="34" charset="0"/>
                <a:ea typeface="+mn-ea"/>
                <a:cs typeface="Calibri" panose="020F0502020204030204" pitchFamily="34" charset="0"/>
              </a:rPr>
              <a:t>7.00 Uhr und von 15.50 Uhr bis 17.00 Uhr </a:t>
            </a:r>
            <a:r>
              <a:rPr kumimoji="0" lang="de-DE" sz="1600" b="0" i="0" u="none" strike="noStrike" kern="1200" cap="none" spc="0" normalizeH="0" baseline="0" noProof="0" dirty="0">
                <a:ln>
                  <a:noFill/>
                </a:ln>
                <a:solidFill>
                  <a:srgbClr val="0F6FC6">
                    <a:lumMod val="75000"/>
                  </a:srgbClr>
                </a:solidFill>
                <a:effectLst/>
                <a:uLnTx/>
                <a:uFillTx/>
                <a:latin typeface="Calibri" panose="020F0502020204030204" pitchFamily="34" charset="0"/>
                <a:ea typeface="+mn-ea"/>
                <a:cs typeface="Calibri" panose="020F0502020204030204" pitchFamily="34" charset="0"/>
              </a:rPr>
              <a:t>ein kostenpflichtiges Betreuungsangebot (Kernzeit) des Schulträgers dazugebucht werden.</a:t>
            </a:r>
            <a:endParaRPr lang="de-DE" sz="1600" b="0" dirty="0">
              <a:solidFill>
                <a:schemeClr val="accent1">
                  <a:lumMod val="75000"/>
                </a:schemeClr>
              </a:solidFill>
              <a:latin typeface="Calibri" panose="020F0502020204030204" pitchFamily="34" charset="0"/>
            </a:endParaRPr>
          </a:p>
        </p:txBody>
      </p:sp>
      <p:sp>
        <p:nvSpPr>
          <p:cNvPr id="2" name="Textfeld 1"/>
          <p:cNvSpPr txBox="1"/>
          <p:nvPr/>
        </p:nvSpPr>
        <p:spPr>
          <a:xfrm>
            <a:off x="229559" y="82079"/>
            <a:ext cx="3809826" cy="1077218"/>
          </a:xfrm>
          <a:prstGeom prst="rect">
            <a:avLst/>
          </a:prstGeom>
          <a:noFill/>
        </p:spPr>
        <p:txBody>
          <a:bodyPr wrap="none" rtlCol="0">
            <a:spAutoFit/>
          </a:bodyPr>
          <a:lstStyle/>
          <a:p>
            <a:r>
              <a:rPr lang="de-DE" sz="3200" b="1" dirty="0">
                <a:solidFill>
                  <a:schemeClr val="bg1"/>
                </a:solidFill>
                <a:latin typeface="Calibri" panose="020F0502020204030204" pitchFamily="34" charset="0"/>
              </a:rPr>
              <a:t>Ganztagsgrundschule</a:t>
            </a:r>
          </a:p>
          <a:p>
            <a:r>
              <a:rPr lang="de-DE" sz="3200" b="1" dirty="0">
                <a:solidFill>
                  <a:schemeClr val="bg1"/>
                </a:solidFill>
                <a:latin typeface="Calibri" panose="020F0502020204030204" pitchFamily="34" charset="0"/>
              </a:rPr>
              <a:t>an der Burgschule</a:t>
            </a:r>
          </a:p>
        </p:txBody>
      </p:sp>
    </p:spTree>
    <p:extLst>
      <p:ext uri="{BB962C8B-B14F-4D97-AF65-F5344CB8AC3E}">
        <p14:creationId xmlns:p14="http://schemas.microsoft.com/office/powerpoint/2010/main" val="204087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B3B158-C426-4F8F-B459-8487A0BFF75A}"/>
              </a:ext>
            </a:extLst>
          </p:cNvPr>
          <p:cNvSpPr>
            <a:spLocks noGrp="1"/>
          </p:cNvSpPr>
          <p:nvPr>
            <p:ph type="title"/>
          </p:nvPr>
        </p:nvSpPr>
        <p:spPr>
          <a:xfrm>
            <a:off x="221288" y="332656"/>
            <a:ext cx="6635750" cy="922337"/>
          </a:xfrm>
        </p:spPr>
        <p:txBody>
          <a:bodyPr/>
          <a:lstStyle/>
          <a:p>
            <a:r>
              <a:rPr lang="de-DE" sz="3200" dirty="0">
                <a:solidFill>
                  <a:schemeClr val="bg1"/>
                </a:solidFill>
                <a:latin typeface="Calibri" panose="020F0502020204030204" pitchFamily="34" charset="0"/>
              </a:rPr>
              <a:t>Mittagsband</a:t>
            </a:r>
            <a:endParaRPr lang="de-DE" sz="3200" dirty="0"/>
          </a:p>
        </p:txBody>
      </p:sp>
      <p:sp>
        <p:nvSpPr>
          <p:cNvPr id="4" name="Titel 3">
            <a:extLst>
              <a:ext uri="{FF2B5EF4-FFF2-40B4-BE49-F238E27FC236}">
                <a16:creationId xmlns:a16="http://schemas.microsoft.com/office/drawing/2014/main" id="{DA462813-DFC9-4EA6-B9A2-1A407EC99C86}"/>
              </a:ext>
            </a:extLst>
          </p:cNvPr>
          <p:cNvSpPr txBox="1">
            <a:spLocks noGrp="1"/>
          </p:cNvSpPr>
          <p:nvPr>
            <p:ph idx="1"/>
          </p:nvPr>
        </p:nvSpPr>
        <p:spPr bwMode="auto">
          <a:xfrm>
            <a:off x="251520" y="1556792"/>
            <a:ext cx="8229600" cy="5174035"/>
          </a:xfrm>
          <a:prstGeom prst="rect">
            <a:avLst/>
          </a:prstGeom>
          <a:ln w="9525" cap="flat" cmpd="sng" algn="ctr">
            <a:solidFill>
              <a:schemeClr val="accent6">
                <a:shade val="95000"/>
                <a:satMod val="105000"/>
              </a:schemeClr>
            </a:solidFill>
            <a:prstDash val="solid"/>
            <a:miter lim="800000"/>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indent="0">
              <a:buNone/>
            </a:pPr>
            <a:endParaRPr lang="de-DE" sz="2000" b="1" dirty="0">
              <a:solidFill>
                <a:srgbClr val="FF0066"/>
              </a:solidFill>
              <a:latin typeface="Calibri" panose="020F0502020204030204" pitchFamily="34" charset="0"/>
              <a:cs typeface="Calibri" panose="020F0502020204030204" pitchFamily="34" charset="0"/>
            </a:endParaRPr>
          </a:p>
          <a:p>
            <a:pPr marL="0" indent="0">
              <a:buNone/>
            </a:pPr>
            <a:endParaRPr lang="de-DE" sz="2000" b="1" dirty="0">
              <a:solidFill>
                <a:srgbClr val="FF0066"/>
              </a:solidFill>
              <a:latin typeface="Calibri" panose="020F0502020204030204" pitchFamily="34" charset="0"/>
              <a:cs typeface="Calibri" panose="020F0502020204030204" pitchFamily="34" charset="0"/>
            </a:endParaRPr>
          </a:p>
          <a:p>
            <a:pPr marL="0" indent="0">
              <a:buNone/>
            </a:pPr>
            <a:r>
              <a:rPr lang="de-DE" sz="2000" dirty="0">
                <a:solidFill>
                  <a:schemeClr val="accent1">
                    <a:lumMod val="75000"/>
                  </a:schemeClr>
                </a:solidFill>
                <a:latin typeface="Calibri" panose="020F0502020204030204" pitchFamily="34" charset="0"/>
                <a:cs typeface="Calibri" panose="020F0502020204030204" pitchFamily="34" charset="0"/>
              </a:rPr>
              <a:t>Keine Schulpflicht im Mittagsband!</a:t>
            </a:r>
          </a:p>
          <a:p>
            <a:r>
              <a:rPr lang="de-DE" sz="1400" dirty="0">
                <a:solidFill>
                  <a:schemeClr val="accent1">
                    <a:lumMod val="75000"/>
                  </a:schemeClr>
                </a:solidFill>
                <a:latin typeface="Calibri" panose="020F0502020204030204" pitchFamily="34" charset="0"/>
                <a:cs typeface="Calibri" panose="020F0502020204030204" pitchFamily="34" charset="0"/>
              </a:rPr>
              <a:t>Abmeldung möglich –  jedoch </a:t>
            </a:r>
            <a:r>
              <a:rPr lang="de-DE" sz="1400" b="1" dirty="0">
                <a:solidFill>
                  <a:srgbClr val="FF0066"/>
                </a:solidFill>
                <a:latin typeface="Calibri" panose="020F0502020204030204" pitchFamily="34" charset="0"/>
                <a:cs typeface="Calibri" panose="020F0502020204030204" pitchFamily="34" charset="0"/>
              </a:rPr>
              <a:t>verbindlich für ein Jahr  </a:t>
            </a:r>
            <a:r>
              <a:rPr lang="de-DE" sz="1400" dirty="0">
                <a:solidFill>
                  <a:schemeClr val="accent1">
                    <a:lumMod val="75000"/>
                  </a:schemeClr>
                </a:solidFill>
                <a:latin typeface="Calibri" panose="020F0502020204030204" pitchFamily="34" charset="0"/>
                <a:cs typeface="Calibri" panose="020F0502020204030204" pitchFamily="34" charset="0"/>
              </a:rPr>
              <a:t>– </a:t>
            </a:r>
            <a:br>
              <a:rPr lang="de-DE" sz="1400" dirty="0">
                <a:solidFill>
                  <a:schemeClr val="accent1">
                    <a:lumMod val="75000"/>
                  </a:schemeClr>
                </a:solidFill>
                <a:latin typeface="Calibri" panose="020F0502020204030204" pitchFamily="34" charset="0"/>
                <a:cs typeface="Calibri" panose="020F0502020204030204" pitchFamily="34" charset="0"/>
              </a:rPr>
            </a:br>
            <a:r>
              <a:rPr lang="de-DE" sz="1400" dirty="0">
                <a:solidFill>
                  <a:schemeClr val="accent1">
                    <a:lumMod val="75000"/>
                  </a:schemeClr>
                </a:solidFill>
                <a:latin typeface="Calibri" panose="020F0502020204030204" pitchFamily="34" charset="0"/>
                <a:cs typeface="Calibri" panose="020F0502020204030204" pitchFamily="34" charset="0"/>
              </a:rPr>
              <a:t>Schulleitung, Ganztags-Koordinatorin und Klassenlehrerin müssen schriftlich informiert sein</a:t>
            </a:r>
            <a:br>
              <a:rPr lang="de-DE" sz="1400" dirty="0">
                <a:solidFill>
                  <a:schemeClr val="accent1">
                    <a:lumMod val="75000"/>
                  </a:schemeClr>
                </a:solidFill>
                <a:latin typeface="Calibri" panose="020F0502020204030204" pitchFamily="34" charset="0"/>
                <a:cs typeface="Calibri" panose="020F0502020204030204" pitchFamily="34" charset="0"/>
              </a:rPr>
            </a:br>
            <a:endParaRPr lang="de-DE" sz="1400" b="1" dirty="0">
              <a:solidFill>
                <a:srgbClr val="FF0066"/>
              </a:solidFill>
              <a:latin typeface="Calibri" panose="020F0502020204030204" pitchFamily="34" charset="0"/>
              <a:cs typeface="Calibri" panose="020F0502020204030204" pitchFamily="34" charset="0"/>
            </a:endParaRPr>
          </a:p>
          <a:p>
            <a:pPr marL="0" indent="0">
              <a:buNone/>
            </a:pPr>
            <a:r>
              <a:rPr lang="de-DE" sz="2000" b="1" dirty="0">
                <a:solidFill>
                  <a:schemeClr val="accent1">
                    <a:lumMod val="75000"/>
                  </a:schemeClr>
                </a:solidFill>
                <a:latin typeface="Calibri" panose="020F0502020204030204" pitchFamily="34" charset="0"/>
                <a:cs typeface="Calibri" panose="020F0502020204030204" pitchFamily="34" charset="0"/>
              </a:rPr>
              <a:t>Familientische beim Mittagessen     </a:t>
            </a:r>
            <a:r>
              <a:rPr lang="de-DE" sz="1400" dirty="0">
                <a:solidFill>
                  <a:schemeClr val="accent1">
                    <a:lumMod val="75000"/>
                  </a:schemeClr>
                </a:solidFill>
                <a:latin typeface="Calibri" panose="020F0502020204030204" pitchFamily="34" charset="0"/>
                <a:cs typeface="Calibri" panose="020F0502020204030204" pitchFamily="34" charset="0"/>
              </a:rPr>
              <a:t>Die Klassenstufen essen in drei Schichten.</a:t>
            </a:r>
            <a:br>
              <a:rPr lang="de-DE" sz="1400" dirty="0">
                <a:solidFill>
                  <a:schemeClr val="accent1">
                    <a:lumMod val="75000"/>
                  </a:schemeClr>
                </a:solidFill>
                <a:latin typeface="Calibri" panose="020F0502020204030204" pitchFamily="34" charset="0"/>
                <a:cs typeface="Calibri" panose="020F0502020204030204" pitchFamily="34" charset="0"/>
              </a:rPr>
            </a:br>
            <a:r>
              <a:rPr lang="de-DE" sz="2000" dirty="0">
                <a:solidFill>
                  <a:schemeClr val="accent1">
                    <a:lumMod val="75000"/>
                  </a:schemeClr>
                </a:solidFill>
                <a:latin typeface="Calibri" panose="020F0502020204030204" pitchFamily="34" charset="0"/>
                <a:cs typeface="Calibri" panose="020F0502020204030204" pitchFamily="34" charset="0"/>
              </a:rPr>
              <a:t>Personen im Speisesaal:</a:t>
            </a:r>
          </a:p>
          <a:p>
            <a:r>
              <a:rPr lang="de-DE" sz="1400" dirty="0">
                <a:solidFill>
                  <a:schemeClr val="accent1">
                    <a:lumMod val="75000"/>
                  </a:schemeClr>
                </a:solidFill>
                <a:latin typeface="Calibri" panose="020F0502020204030204" pitchFamily="34" charset="0"/>
                <a:cs typeface="Calibri" panose="020F0502020204030204" pitchFamily="34" charset="0"/>
              </a:rPr>
              <a:t>Erzieherinnen, </a:t>
            </a:r>
            <a:r>
              <a:rPr lang="de-DE" sz="1400" dirty="0" err="1">
                <a:solidFill>
                  <a:schemeClr val="accent1">
                    <a:lumMod val="75000"/>
                  </a:schemeClr>
                </a:solidFill>
                <a:latin typeface="Calibri" panose="020F0502020204030204" pitchFamily="34" charset="0"/>
                <a:cs typeface="Calibri" panose="020F0502020204030204" pitchFamily="34" charset="0"/>
              </a:rPr>
              <a:t>JugendbegleiterInnen</a:t>
            </a:r>
            <a:r>
              <a:rPr lang="de-DE" sz="1400" dirty="0">
                <a:solidFill>
                  <a:schemeClr val="accent1">
                    <a:lumMod val="75000"/>
                  </a:schemeClr>
                </a:solidFill>
                <a:latin typeface="Calibri" panose="020F0502020204030204" pitchFamily="34" charset="0"/>
                <a:cs typeface="Calibri" panose="020F0502020204030204" pitchFamily="34" charset="0"/>
              </a:rPr>
              <a:t>, </a:t>
            </a:r>
            <a:r>
              <a:rPr lang="de-DE" sz="1400" dirty="0" err="1">
                <a:solidFill>
                  <a:schemeClr val="accent1">
                    <a:lumMod val="75000"/>
                  </a:schemeClr>
                </a:solidFill>
                <a:latin typeface="Calibri" panose="020F0502020204030204" pitchFamily="34" charset="0"/>
                <a:cs typeface="Calibri" panose="020F0502020204030204" pitchFamily="34" charset="0"/>
              </a:rPr>
              <a:t>Bufdis</a:t>
            </a:r>
            <a:endParaRPr lang="de-DE" sz="1400" dirty="0">
              <a:solidFill>
                <a:schemeClr val="accent1">
                  <a:lumMod val="75000"/>
                </a:schemeClr>
              </a:solidFill>
              <a:latin typeface="Calibri" panose="020F0502020204030204" pitchFamily="34" charset="0"/>
              <a:cs typeface="Calibri" panose="020F0502020204030204" pitchFamily="34" charset="0"/>
            </a:endParaRPr>
          </a:p>
          <a:p>
            <a:pPr marL="0" indent="0">
              <a:buNone/>
            </a:pPr>
            <a:endParaRPr lang="de-DE" sz="1400" dirty="0">
              <a:solidFill>
                <a:schemeClr val="accent1">
                  <a:lumMod val="75000"/>
                </a:schemeClr>
              </a:solidFill>
              <a:latin typeface="Calibri" panose="020F0502020204030204" pitchFamily="34" charset="0"/>
              <a:cs typeface="Calibri" panose="020F0502020204030204" pitchFamily="34" charset="0"/>
            </a:endParaRPr>
          </a:p>
          <a:p>
            <a:pPr marL="0" indent="0">
              <a:buNone/>
            </a:pPr>
            <a:r>
              <a:rPr lang="de-DE" sz="2000" dirty="0">
                <a:solidFill>
                  <a:schemeClr val="accent1">
                    <a:lumMod val="75000"/>
                  </a:schemeClr>
                </a:solidFill>
                <a:latin typeface="Calibri" panose="020F0502020204030204" pitchFamily="34" charset="0"/>
                <a:cs typeface="Calibri" panose="020F0502020204030204" pitchFamily="34" charset="0"/>
              </a:rPr>
              <a:t>Caterer: </a:t>
            </a:r>
          </a:p>
          <a:p>
            <a:pPr>
              <a:buFont typeface="Arial" panose="020B0604020202020204" pitchFamily="34" charset="0"/>
              <a:buChar char="•"/>
            </a:pPr>
            <a:r>
              <a:rPr lang="de-DE" sz="1400" dirty="0" err="1">
                <a:solidFill>
                  <a:schemeClr val="accent1">
                    <a:lumMod val="75000"/>
                  </a:schemeClr>
                </a:solidFill>
                <a:latin typeface="Calibri" panose="020F0502020204030204" pitchFamily="34" charset="0"/>
                <a:cs typeface="Calibri" panose="020F0502020204030204" pitchFamily="34" charset="0"/>
              </a:rPr>
              <a:t>Better</a:t>
            </a:r>
            <a:r>
              <a:rPr lang="de-DE" sz="1400" dirty="0">
                <a:solidFill>
                  <a:schemeClr val="accent1">
                    <a:lumMod val="75000"/>
                  </a:schemeClr>
                </a:solidFill>
                <a:latin typeface="Calibri" panose="020F0502020204030204" pitchFamily="34" charset="0"/>
                <a:cs typeface="Calibri" panose="020F0502020204030204" pitchFamily="34" charset="0"/>
              </a:rPr>
              <a:t> Taste Catering aus Ludwigsburg</a:t>
            </a:r>
          </a:p>
          <a:p>
            <a:pPr>
              <a:buFont typeface="Arial" panose="020B0604020202020204" pitchFamily="34" charset="0"/>
              <a:buChar char="•"/>
            </a:pPr>
            <a:r>
              <a:rPr lang="de-DE" sz="1400" dirty="0">
                <a:solidFill>
                  <a:schemeClr val="accent1">
                    <a:lumMod val="75000"/>
                  </a:schemeClr>
                </a:solidFill>
                <a:latin typeface="Calibri" panose="020F0502020204030204" pitchFamily="34" charset="0"/>
                <a:cs typeface="Calibri" panose="020F0502020204030204" pitchFamily="34" charset="0"/>
              </a:rPr>
              <a:t>monatliche </a:t>
            </a:r>
            <a:r>
              <a:rPr lang="de-DE" sz="1400">
                <a:solidFill>
                  <a:schemeClr val="accent1">
                    <a:lumMod val="75000"/>
                  </a:schemeClr>
                </a:solidFill>
                <a:latin typeface="Calibri" panose="020F0502020204030204" pitchFamily="34" charset="0"/>
                <a:cs typeface="Calibri" panose="020F0502020204030204" pitchFamily="34" charset="0"/>
              </a:rPr>
              <a:t>Pauschalabrechnung über </a:t>
            </a:r>
            <a:r>
              <a:rPr lang="de-DE" sz="1400" dirty="0">
                <a:solidFill>
                  <a:schemeClr val="accent1">
                    <a:lumMod val="75000"/>
                  </a:schemeClr>
                </a:solidFill>
                <a:latin typeface="Calibri" panose="020F0502020204030204" pitchFamily="34" charset="0"/>
                <a:cs typeface="Calibri" panose="020F0502020204030204" pitchFamily="34" charset="0"/>
              </a:rPr>
              <a:t>die Stadtverwaltung</a:t>
            </a:r>
          </a:p>
          <a:p>
            <a:pPr>
              <a:buFont typeface="Arial" panose="020B0604020202020204" pitchFamily="34" charset="0"/>
              <a:buChar char="•"/>
            </a:pPr>
            <a:r>
              <a:rPr lang="de-DE" sz="1400" dirty="0">
                <a:solidFill>
                  <a:schemeClr val="accent1">
                    <a:lumMod val="75000"/>
                  </a:schemeClr>
                </a:solidFill>
                <a:latin typeface="Calibri" panose="020F0502020204030204" pitchFamily="34" charset="0"/>
                <a:cs typeface="Calibri" panose="020F0502020204030204" pitchFamily="34" charset="0"/>
              </a:rPr>
              <a:t>An- und Abmeldungen über das Rathaus, Formulare gibt es bei uns im Sekretariat/Schulanmeldung</a:t>
            </a:r>
            <a:br>
              <a:rPr lang="de-DE" sz="1400" dirty="0">
                <a:solidFill>
                  <a:schemeClr val="accent1">
                    <a:lumMod val="75000"/>
                  </a:schemeClr>
                </a:solidFill>
                <a:latin typeface="Calibri" panose="020F0502020204030204" pitchFamily="34" charset="0"/>
                <a:cs typeface="Calibri" panose="020F0502020204030204" pitchFamily="34" charset="0"/>
              </a:rPr>
            </a:br>
            <a:endParaRPr lang="de-DE" sz="1400" dirty="0">
              <a:solidFill>
                <a:schemeClr val="accent1">
                  <a:lumMod val="75000"/>
                </a:schemeClr>
              </a:solidFill>
              <a:latin typeface="Calibri" panose="020F0502020204030204" pitchFamily="34" charset="0"/>
              <a:cs typeface="Calibri" panose="020F0502020204030204" pitchFamily="34" charset="0"/>
            </a:endParaRPr>
          </a:p>
          <a:p>
            <a:pPr marL="0" indent="0">
              <a:buNone/>
            </a:pPr>
            <a:r>
              <a:rPr lang="de-DE" sz="2000" dirty="0">
                <a:solidFill>
                  <a:schemeClr val="accent1">
                    <a:lumMod val="75000"/>
                  </a:schemeClr>
                </a:solidFill>
                <a:latin typeface="Calibri" panose="020F0502020204030204" pitchFamily="34" charset="0"/>
                <a:cs typeface="Calibri" panose="020F0502020204030204" pitchFamily="34" charset="0"/>
              </a:rPr>
              <a:t>Räume im Mittagsband:</a:t>
            </a:r>
          </a:p>
          <a:p>
            <a:pPr lvl="0"/>
            <a:r>
              <a:rPr lang="de-DE" sz="1400" dirty="0">
                <a:solidFill>
                  <a:schemeClr val="accent1">
                    <a:lumMod val="75000"/>
                  </a:schemeClr>
                </a:solidFill>
                <a:latin typeface="Calibri" panose="020F0502020204030204" pitchFamily="34" charset="0"/>
                <a:cs typeface="Calibri" panose="020F0502020204030204" pitchFamily="34" charset="0"/>
              </a:rPr>
              <a:t>Bewegungsraum</a:t>
            </a:r>
          </a:p>
          <a:p>
            <a:pPr lvl="0"/>
            <a:r>
              <a:rPr lang="de-DE" sz="1400" dirty="0">
                <a:solidFill>
                  <a:schemeClr val="accent1">
                    <a:lumMod val="75000"/>
                  </a:schemeClr>
                </a:solidFill>
                <a:latin typeface="Calibri" panose="020F0502020204030204" pitchFamily="34" charset="0"/>
                <a:cs typeface="Calibri" panose="020F0502020204030204" pitchFamily="34" charset="0"/>
              </a:rPr>
              <a:t>Ruheraum/ Leseraum </a:t>
            </a:r>
          </a:p>
          <a:p>
            <a:pPr lvl="0"/>
            <a:r>
              <a:rPr lang="de-DE" sz="1400" dirty="0">
                <a:solidFill>
                  <a:schemeClr val="accent1">
                    <a:lumMod val="75000"/>
                  </a:schemeClr>
                </a:solidFill>
                <a:latin typeface="Calibri" panose="020F0502020204030204" pitchFamily="34" charset="0"/>
                <a:cs typeface="Calibri" panose="020F0502020204030204" pitchFamily="34" charset="0"/>
              </a:rPr>
              <a:t>Schulhof</a:t>
            </a:r>
          </a:p>
          <a:p>
            <a:pPr lvl="0"/>
            <a:r>
              <a:rPr lang="de-DE" sz="1400" dirty="0">
                <a:solidFill>
                  <a:schemeClr val="accent1">
                    <a:lumMod val="75000"/>
                  </a:schemeClr>
                </a:solidFill>
                <a:latin typeface="Calibri" panose="020F0502020204030204" pitchFamily="34" charset="0"/>
                <a:cs typeface="Calibri" panose="020F0502020204030204" pitchFamily="34" charset="0"/>
              </a:rPr>
              <a:t>Spielezimmer/ Kreativitätsraum</a:t>
            </a:r>
          </a:p>
          <a:p>
            <a:pPr>
              <a:buFont typeface="Arial" panose="020B0604020202020204" pitchFamily="34" charset="0"/>
              <a:buChar char="•"/>
            </a:pPr>
            <a:endParaRPr lang="de-DE" sz="2000" dirty="0">
              <a:solidFill>
                <a:schemeClr val="tx1"/>
              </a:solidFill>
              <a:latin typeface="Calibri" panose="020F0502020204030204" pitchFamily="34" charset="0"/>
            </a:endParaRPr>
          </a:p>
          <a:p>
            <a:pPr marL="0" indent="0">
              <a:buNone/>
            </a:pPr>
            <a:endParaRPr lang="de-DE" sz="2000" dirty="0"/>
          </a:p>
        </p:txBody>
      </p:sp>
    </p:spTree>
    <p:extLst>
      <p:ext uri="{BB962C8B-B14F-4D97-AF65-F5344CB8AC3E}">
        <p14:creationId xmlns:p14="http://schemas.microsoft.com/office/powerpoint/2010/main" val="2837026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264E4A6-AE5E-4255-8319-4325EFE9215D}"/>
              </a:ext>
            </a:extLst>
          </p:cNvPr>
          <p:cNvSpPr txBox="1">
            <a:spLocks/>
          </p:cNvSpPr>
          <p:nvPr/>
        </p:nvSpPr>
        <p:spPr bwMode="auto">
          <a:xfrm>
            <a:off x="215106" y="1507321"/>
            <a:ext cx="8713788" cy="5257800"/>
          </a:xfrm>
          <a:prstGeom prst="rect">
            <a:avLst/>
          </a:prstGeom>
          <a:ln w="9525" cap="flat" cmpd="sng" algn="ctr">
            <a:solidFill>
              <a:schemeClr val="accent6">
                <a:shade val="95000"/>
                <a:satMod val="105000"/>
              </a:schemeClr>
            </a:solidFill>
            <a:prstDash val="solid"/>
            <a:miter lim="800000"/>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kern="1200">
                <a:solidFill>
                  <a:schemeClr val="dk1"/>
                </a:solidFill>
                <a:latin typeface="+mn-lt"/>
                <a:ea typeface="+mn-ea"/>
                <a:cs typeface="+mn-cs"/>
              </a:defRPr>
            </a:lvl1pPr>
            <a:lvl2pPr algn="l" rtl="0" eaLnBrk="0" fontAlgn="base" hangingPunct="0">
              <a:spcBef>
                <a:spcPct val="0"/>
              </a:spcBef>
              <a:spcAft>
                <a:spcPct val="0"/>
              </a:spcAft>
              <a:defRPr sz="2400" b="1">
                <a:solidFill>
                  <a:schemeClr val="dk1"/>
                </a:solidFill>
                <a:latin typeface="+mn-lt"/>
                <a:ea typeface="+mn-ea"/>
                <a:cs typeface="+mn-cs"/>
              </a:defRPr>
            </a:lvl2pPr>
            <a:lvl3pPr algn="l" rtl="0" eaLnBrk="0" fontAlgn="base" hangingPunct="0">
              <a:spcBef>
                <a:spcPct val="0"/>
              </a:spcBef>
              <a:spcAft>
                <a:spcPct val="0"/>
              </a:spcAft>
              <a:defRPr sz="2400" b="1">
                <a:solidFill>
                  <a:schemeClr val="dk1"/>
                </a:solidFill>
                <a:latin typeface="+mn-lt"/>
                <a:ea typeface="+mn-ea"/>
                <a:cs typeface="+mn-cs"/>
              </a:defRPr>
            </a:lvl3pPr>
            <a:lvl4pPr algn="l" rtl="0" eaLnBrk="0" fontAlgn="base" hangingPunct="0">
              <a:spcBef>
                <a:spcPct val="0"/>
              </a:spcBef>
              <a:spcAft>
                <a:spcPct val="0"/>
              </a:spcAft>
              <a:defRPr sz="2400" b="1">
                <a:solidFill>
                  <a:schemeClr val="dk1"/>
                </a:solidFill>
                <a:latin typeface="+mn-lt"/>
                <a:ea typeface="+mn-ea"/>
                <a:cs typeface="+mn-cs"/>
              </a:defRPr>
            </a:lvl4pPr>
            <a:lvl5pPr algn="l" rtl="0" eaLnBrk="0" fontAlgn="base" hangingPunct="0">
              <a:spcBef>
                <a:spcPct val="0"/>
              </a:spcBef>
              <a:spcAft>
                <a:spcPct val="0"/>
              </a:spcAft>
              <a:defRPr sz="2400" b="1">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pPr eaLnBrk="1" hangingPunct="1">
              <a:lnSpc>
                <a:spcPct val="150000"/>
              </a:lnSpc>
            </a:pPr>
            <a:endParaRPr lang="de-DE" sz="2000" b="0" dirty="0">
              <a:solidFill>
                <a:schemeClr val="accent1">
                  <a:lumMod val="75000"/>
                </a:schemeClr>
              </a:solidFill>
              <a:latin typeface="Calibri" panose="020F0502020204030204" pitchFamily="34" charset="0"/>
            </a:endParaRPr>
          </a:p>
        </p:txBody>
      </p:sp>
      <p:sp>
        <p:nvSpPr>
          <p:cNvPr id="2" name="Titel 1"/>
          <p:cNvSpPr>
            <a:spLocks noGrp="1"/>
          </p:cNvSpPr>
          <p:nvPr>
            <p:ph type="title"/>
          </p:nvPr>
        </p:nvSpPr>
        <p:spPr>
          <a:xfrm>
            <a:off x="215106" y="188640"/>
            <a:ext cx="6635750" cy="922337"/>
          </a:xfrm>
        </p:spPr>
        <p:txBody>
          <a:bodyPr/>
          <a:lstStyle/>
          <a:p>
            <a:r>
              <a:rPr lang="de-DE" sz="3200" dirty="0">
                <a:solidFill>
                  <a:schemeClr val="bg1"/>
                </a:solidFill>
                <a:latin typeface="Calibri" panose="020F0502020204030204" pitchFamily="34" charset="0"/>
                <a:cs typeface="Calibri" panose="020F0502020204030204" pitchFamily="34" charset="0"/>
              </a:rPr>
              <a:t>Einserzeit </a:t>
            </a:r>
            <a:r>
              <a:rPr lang="de-DE" sz="1400" dirty="0">
                <a:solidFill>
                  <a:schemeClr val="bg1"/>
                </a:solidFill>
                <a:latin typeface="Calibri" panose="020F0502020204030204" pitchFamily="34" charset="0"/>
                <a:cs typeface="Calibri" panose="020F0502020204030204" pitchFamily="34" charset="0"/>
              </a:rPr>
              <a:t>nur für die neuen Erstklässler</a:t>
            </a:r>
            <a:endParaRPr lang="de-DE" sz="3200" dirty="0">
              <a:solidFill>
                <a:schemeClr val="bg1"/>
              </a:solidFill>
              <a:latin typeface="Calibri" panose="020F0502020204030204" pitchFamily="34" charset="0"/>
              <a:cs typeface="Calibri" panose="020F0502020204030204" pitchFamily="34" charset="0"/>
            </a:endParaRPr>
          </a:p>
        </p:txBody>
      </p:sp>
      <p:sp>
        <p:nvSpPr>
          <p:cNvPr id="3" name="Inhaltsplatzhalter 2"/>
          <p:cNvSpPr>
            <a:spLocks noGrp="1"/>
          </p:cNvSpPr>
          <p:nvPr>
            <p:ph idx="1"/>
          </p:nvPr>
        </p:nvSpPr>
        <p:spPr>
          <a:xfrm>
            <a:off x="457200" y="1788840"/>
            <a:ext cx="8229600" cy="5069160"/>
          </a:xfrm>
        </p:spPr>
        <p:txBody>
          <a:bodyPr/>
          <a:lstStyle/>
          <a:p>
            <a:pPr>
              <a:lnSpc>
                <a:spcPct val="150000"/>
              </a:lnSpc>
            </a:pPr>
            <a:r>
              <a:rPr lang="de-DE" sz="2000" dirty="0">
                <a:solidFill>
                  <a:schemeClr val="accent1">
                    <a:lumMod val="75000"/>
                  </a:schemeClr>
                </a:solidFill>
                <a:latin typeface="Calibri" panose="020F0502020204030204" pitchFamily="34" charset="0"/>
                <a:cs typeface="Calibri" panose="020F0502020204030204" pitchFamily="34" charset="0"/>
              </a:rPr>
              <a:t>die Einserzeit (EZ) findet von 14.20 Uhr bis 15.50 Uhr statt</a:t>
            </a:r>
          </a:p>
          <a:p>
            <a:pPr>
              <a:lnSpc>
                <a:spcPct val="150000"/>
              </a:lnSpc>
            </a:pPr>
            <a:r>
              <a:rPr lang="de-DE" sz="2000" dirty="0">
                <a:solidFill>
                  <a:schemeClr val="accent1">
                    <a:lumMod val="75000"/>
                  </a:schemeClr>
                </a:solidFill>
                <a:latin typeface="Calibri" panose="020F0502020204030204" pitchFamily="34" charset="0"/>
                <a:cs typeface="Calibri" panose="020F0502020204030204" pitchFamily="34" charset="0"/>
              </a:rPr>
              <a:t>im ersten Halbjahr besuchen die Erstklässler noch keine AG, sie bleiben in ihrer Gruppe -&gt; Eingewöhnung in die Schule</a:t>
            </a:r>
          </a:p>
          <a:p>
            <a:pPr>
              <a:lnSpc>
                <a:spcPct val="150000"/>
              </a:lnSpc>
            </a:pPr>
            <a:r>
              <a:rPr lang="de-DE" sz="2000" dirty="0">
                <a:solidFill>
                  <a:schemeClr val="accent1">
                    <a:lumMod val="75000"/>
                  </a:schemeClr>
                </a:solidFill>
                <a:latin typeface="Calibri" panose="020F0502020204030204" pitchFamily="34" charset="0"/>
                <a:cs typeface="Calibri" panose="020F0502020204030204" pitchFamily="34" charset="0"/>
              </a:rPr>
              <a:t>die EZ wird in der Regel von einer Lehrerperson betreut</a:t>
            </a:r>
          </a:p>
          <a:p>
            <a:pPr>
              <a:lnSpc>
                <a:spcPct val="150000"/>
              </a:lnSpc>
            </a:pPr>
            <a:r>
              <a:rPr lang="de-DE" sz="2000" dirty="0">
                <a:solidFill>
                  <a:schemeClr val="accent1">
                    <a:lumMod val="75000"/>
                  </a:schemeClr>
                </a:solidFill>
                <a:latin typeface="Calibri" panose="020F0502020204030204" pitchFamily="34" charset="0"/>
                <a:cs typeface="Calibri" panose="020F0502020204030204" pitchFamily="34" charset="0"/>
              </a:rPr>
              <a:t>längere Zeit für die Erledigung der Hausaufgaben</a:t>
            </a:r>
          </a:p>
          <a:p>
            <a:pPr>
              <a:lnSpc>
                <a:spcPct val="150000"/>
              </a:lnSpc>
            </a:pPr>
            <a:r>
              <a:rPr lang="de-DE" sz="2000" dirty="0">
                <a:solidFill>
                  <a:schemeClr val="accent1">
                    <a:lumMod val="75000"/>
                  </a:schemeClr>
                </a:solidFill>
                <a:latin typeface="Calibri" panose="020F0502020204030204" pitchFamily="34" charset="0"/>
                <a:cs typeface="Calibri" panose="020F0502020204030204" pitchFamily="34" charset="0"/>
              </a:rPr>
              <a:t>Möglichkeit für längere Pausen oder Ruhephasen</a:t>
            </a:r>
          </a:p>
          <a:p>
            <a:pPr>
              <a:lnSpc>
                <a:spcPct val="150000"/>
              </a:lnSpc>
            </a:pPr>
            <a:r>
              <a:rPr lang="de-DE" sz="2000" dirty="0">
                <a:solidFill>
                  <a:schemeClr val="accent1">
                    <a:lumMod val="75000"/>
                  </a:schemeClr>
                </a:solidFill>
                <a:latin typeface="Calibri" panose="020F0502020204030204" pitchFamily="34" charset="0"/>
                <a:cs typeface="Calibri" panose="020F0502020204030204" pitchFamily="34" charset="0"/>
              </a:rPr>
              <a:t>Aktionen in der bekannten Gruppe, wie Basteln, Besuch eines Spielplatzes, Entspannungsgeschichten, …</a:t>
            </a:r>
          </a:p>
          <a:p>
            <a:pPr>
              <a:lnSpc>
                <a:spcPct val="150000"/>
              </a:lnSpc>
            </a:pPr>
            <a:r>
              <a:rPr lang="de-DE" sz="2000" dirty="0">
                <a:solidFill>
                  <a:schemeClr val="accent1">
                    <a:lumMod val="75000"/>
                  </a:schemeClr>
                </a:solidFill>
                <a:latin typeface="Calibri" panose="020F0502020204030204" pitchFamily="34" charset="0"/>
                <a:cs typeface="Calibri" panose="020F0502020204030204" pitchFamily="34" charset="0"/>
              </a:rPr>
              <a:t>im zweiten Halbjahr wählen die Erstklässler an einem Nachmittag eine AG</a:t>
            </a:r>
          </a:p>
          <a:p>
            <a:endParaRPr lang="de-DE" sz="2000" dirty="0"/>
          </a:p>
          <a:p>
            <a:endParaRPr lang="de-DE" sz="2000" dirty="0"/>
          </a:p>
        </p:txBody>
      </p:sp>
    </p:spTree>
    <p:extLst>
      <p:ext uri="{BB962C8B-B14F-4D97-AF65-F5344CB8AC3E}">
        <p14:creationId xmlns:p14="http://schemas.microsoft.com/office/powerpoint/2010/main" val="236410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3">
            <a:extLst>
              <a:ext uri="{FF2B5EF4-FFF2-40B4-BE49-F238E27FC236}">
                <a16:creationId xmlns:a16="http://schemas.microsoft.com/office/drawing/2014/main" id="{59846089-959D-45A8-AFFD-A2307FF2795D}"/>
              </a:ext>
            </a:extLst>
          </p:cNvPr>
          <p:cNvSpPr txBox="1">
            <a:spLocks/>
          </p:cNvSpPr>
          <p:nvPr/>
        </p:nvSpPr>
        <p:spPr bwMode="auto">
          <a:xfrm>
            <a:off x="215106" y="1507321"/>
            <a:ext cx="8713788" cy="5257800"/>
          </a:xfrm>
          <a:prstGeom prst="rect">
            <a:avLst/>
          </a:prstGeom>
          <a:ln w="9525" cap="flat" cmpd="sng" algn="ctr">
            <a:solidFill>
              <a:schemeClr val="accent6">
                <a:shade val="95000"/>
                <a:satMod val="105000"/>
              </a:schemeClr>
            </a:solidFill>
            <a:prstDash val="solid"/>
            <a:miter lim="800000"/>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kern="1200">
                <a:solidFill>
                  <a:schemeClr val="dk1"/>
                </a:solidFill>
                <a:latin typeface="+mn-lt"/>
                <a:ea typeface="+mn-ea"/>
                <a:cs typeface="+mn-cs"/>
              </a:defRPr>
            </a:lvl1pPr>
            <a:lvl2pPr algn="l" rtl="0" eaLnBrk="0" fontAlgn="base" hangingPunct="0">
              <a:spcBef>
                <a:spcPct val="0"/>
              </a:spcBef>
              <a:spcAft>
                <a:spcPct val="0"/>
              </a:spcAft>
              <a:defRPr sz="2400" b="1">
                <a:solidFill>
                  <a:schemeClr val="dk1"/>
                </a:solidFill>
                <a:latin typeface="+mn-lt"/>
                <a:ea typeface="+mn-ea"/>
                <a:cs typeface="+mn-cs"/>
              </a:defRPr>
            </a:lvl2pPr>
            <a:lvl3pPr algn="l" rtl="0" eaLnBrk="0" fontAlgn="base" hangingPunct="0">
              <a:spcBef>
                <a:spcPct val="0"/>
              </a:spcBef>
              <a:spcAft>
                <a:spcPct val="0"/>
              </a:spcAft>
              <a:defRPr sz="2400" b="1">
                <a:solidFill>
                  <a:schemeClr val="dk1"/>
                </a:solidFill>
                <a:latin typeface="+mn-lt"/>
                <a:ea typeface="+mn-ea"/>
                <a:cs typeface="+mn-cs"/>
              </a:defRPr>
            </a:lvl3pPr>
            <a:lvl4pPr algn="l" rtl="0" eaLnBrk="0" fontAlgn="base" hangingPunct="0">
              <a:spcBef>
                <a:spcPct val="0"/>
              </a:spcBef>
              <a:spcAft>
                <a:spcPct val="0"/>
              </a:spcAft>
              <a:defRPr sz="2400" b="1">
                <a:solidFill>
                  <a:schemeClr val="dk1"/>
                </a:solidFill>
                <a:latin typeface="+mn-lt"/>
                <a:ea typeface="+mn-ea"/>
                <a:cs typeface="+mn-cs"/>
              </a:defRPr>
            </a:lvl4pPr>
            <a:lvl5pPr algn="l" rtl="0" eaLnBrk="0" fontAlgn="base" hangingPunct="0">
              <a:spcBef>
                <a:spcPct val="0"/>
              </a:spcBef>
              <a:spcAft>
                <a:spcPct val="0"/>
              </a:spcAft>
              <a:defRPr sz="2400" b="1">
                <a:solidFill>
                  <a:schemeClr val="dk1"/>
                </a:solidFill>
                <a:latin typeface="+mn-lt"/>
                <a:ea typeface="+mn-ea"/>
                <a:cs typeface="+mn-cs"/>
              </a:defRPr>
            </a:lvl5pPr>
            <a:lvl6pPr marL="457200" algn="ctr" rtl="0" fontAlgn="base">
              <a:spcBef>
                <a:spcPct val="0"/>
              </a:spcBef>
              <a:spcAft>
                <a:spcPct val="0"/>
              </a:spcAft>
              <a:defRPr sz="4400">
                <a:solidFill>
                  <a:schemeClr val="dk1"/>
                </a:solidFill>
                <a:latin typeface="+mn-lt"/>
                <a:ea typeface="+mn-ea"/>
                <a:cs typeface="+mn-cs"/>
              </a:defRPr>
            </a:lvl6pPr>
            <a:lvl7pPr marL="914400" algn="ctr" rtl="0" fontAlgn="base">
              <a:spcBef>
                <a:spcPct val="0"/>
              </a:spcBef>
              <a:spcAft>
                <a:spcPct val="0"/>
              </a:spcAft>
              <a:defRPr sz="4400">
                <a:solidFill>
                  <a:schemeClr val="dk1"/>
                </a:solidFill>
                <a:latin typeface="+mn-lt"/>
                <a:ea typeface="+mn-ea"/>
                <a:cs typeface="+mn-cs"/>
              </a:defRPr>
            </a:lvl7pPr>
            <a:lvl8pPr marL="1371600" algn="ctr" rtl="0" fontAlgn="base">
              <a:spcBef>
                <a:spcPct val="0"/>
              </a:spcBef>
              <a:spcAft>
                <a:spcPct val="0"/>
              </a:spcAft>
              <a:defRPr sz="4400">
                <a:solidFill>
                  <a:schemeClr val="dk1"/>
                </a:solidFill>
                <a:latin typeface="+mn-lt"/>
                <a:ea typeface="+mn-ea"/>
                <a:cs typeface="+mn-cs"/>
              </a:defRPr>
            </a:lvl8pPr>
            <a:lvl9pPr marL="1828800" algn="ctr" rtl="0" fontAlgn="base">
              <a:spcBef>
                <a:spcPct val="0"/>
              </a:spcBef>
              <a:spcAft>
                <a:spcPct val="0"/>
              </a:spcAft>
              <a:defRPr sz="4400">
                <a:solidFill>
                  <a:schemeClr val="dk1"/>
                </a:solidFill>
                <a:latin typeface="+mn-lt"/>
                <a:ea typeface="+mn-ea"/>
                <a:cs typeface="+mn-cs"/>
              </a:defRPr>
            </a:lvl9pPr>
          </a:lstStyle>
          <a:p>
            <a:pPr eaLnBrk="1" hangingPunct="1">
              <a:lnSpc>
                <a:spcPct val="150000"/>
              </a:lnSpc>
            </a:pPr>
            <a:endParaRPr lang="de-DE" sz="2000" b="0" dirty="0">
              <a:solidFill>
                <a:schemeClr val="accent1">
                  <a:lumMod val="75000"/>
                </a:schemeClr>
              </a:solidFill>
              <a:latin typeface="Calibri" panose="020F0502020204030204" pitchFamily="34" charset="0"/>
            </a:endParaRPr>
          </a:p>
        </p:txBody>
      </p:sp>
      <p:sp>
        <p:nvSpPr>
          <p:cNvPr id="2" name="Titel 1"/>
          <p:cNvSpPr>
            <a:spLocks noGrp="1"/>
          </p:cNvSpPr>
          <p:nvPr>
            <p:ph type="title"/>
          </p:nvPr>
        </p:nvSpPr>
        <p:spPr>
          <a:xfrm>
            <a:off x="227699" y="270668"/>
            <a:ext cx="6635750" cy="922337"/>
          </a:xfrm>
        </p:spPr>
        <p:txBody>
          <a:bodyPr/>
          <a:lstStyle/>
          <a:p>
            <a:r>
              <a:rPr lang="de-DE" sz="3200" dirty="0">
                <a:solidFill>
                  <a:schemeClr val="bg1"/>
                </a:solidFill>
                <a:latin typeface="Calibri" panose="020F0502020204030204" pitchFamily="34" charset="0"/>
                <a:ea typeface="Tahoma" panose="020B0604030504040204" pitchFamily="34" charset="0"/>
                <a:cs typeface="Tahoma" panose="020B0604030504040204" pitchFamily="34" charset="0"/>
              </a:rPr>
              <a:t>Nachmittagsangebote (AG)</a:t>
            </a:r>
          </a:p>
        </p:txBody>
      </p:sp>
      <p:sp>
        <p:nvSpPr>
          <p:cNvPr id="5" name="Textfeld 4"/>
          <p:cNvSpPr txBox="1"/>
          <p:nvPr/>
        </p:nvSpPr>
        <p:spPr>
          <a:xfrm rot="1484721">
            <a:off x="5730807" y="3425573"/>
            <a:ext cx="2520280" cy="584775"/>
          </a:xfrm>
          <a:prstGeom prst="rect">
            <a:avLst/>
          </a:prstGeom>
          <a:noFill/>
          <a:ln w="12700">
            <a:solidFill>
              <a:schemeClr val="tx1"/>
            </a:solidFill>
          </a:ln>
        </p:spPr>
        <p:txBody>
          <a:bodyPr wrap="square" rtlCol="0">
            <a:spAutoFit/>
          </a:bodyPr>
          <a:lstStyle/>
          <a:p>
            <a:pPr algn="ctr"/>
            <a:r>
              <a:rPr lang="de-DE" sz="1600" dirty="0">
                <a:latin typeface="Calibri" panose="020F0502020204030204" pitchFamily="34" charset="0"/>
                <a:cs typeface="Calibri" panose="020F0502020204030204" pitchFamily="34" charset="0"/>
              </a:rPr>
              <a:t>Es finden nicht immer die gleichen Angebote statt.</a:t>
            </a:r>
          </a:p>
        </p:txBody>
      </p:sp>
      <p:sp>
        <p:nvSpPr>
          <p:cNvPr id="7" name="Inhaltsplatzhalter 6">
            <a:extLst>
              <a:ext uri="{FF2B5EF4-FFF2-40B4-BE49-F238E27FC236}">
                <a16:creationId xmlns:a16="http://schemas.microsoft.com/office/drawing/2014/main" id="{0C055E39-4BB6-453C-9C8B-B1999FD687B2}"/>
              </a:ext>
            </a:extLst>
          </p:cNvPr>
          <p:cNvSpPr>
            <a:spLocks noGrp="1"/>
          </p:cNvSpPr>
          <p:nvPr>
            <p:ph idx="1"/>
          </p:nvPr>
        </p:nvSpPr>
        <p:spPr>
          <a:xfrm>
            <a:off x="457200" y="2065650"/>
            <a:ext cx="8229600" cy="4525963"/>
          </a:xfrm>
        </p:spPr>
        <p:txBody>
          <a:bodyPr/>
          <a:lstStyle/>
          <a:p>
            <a:r>
              <a:rPr lang="de-DE" sz="2000" dirty="0">
                <a:solidFill>
                  <a:schemeClr val="accent1">
                    <a:lumMod val="75000"/>
                  </a:schemeClr>
                </a:solidFill>
                <a:latin typeface="Calibri" panose="020F0502020204030204" pitchFamily="34" charset="0"/>
              </a:rPr>
              <a:t>Sport ( z.B. Tanzen, Handball, Fußball, Turnen mit TVP und FV Plochingen)</a:t>
            </a:r>
          </a:p>
          <a:p>
            <a:r>
              <a:rPr lang="de-DE" sz="2000" dirty="0">
                <a:solidFill>
                  <a:schemeClr val="accent1">
                    <a:lumMod val="75000"/>
                  </a:schemeClr>
                </a:solidFill>
                <a:latin typeface="Calibri" panose="020F0502020204030204" pitchFamily="34" charset="0"/>
              </a:rPr>
              <a:t>Back AG</a:t>
            </a:r>
          </a:p>
          <a:p>
            <a:r>
              <a:rPr lang="de-DE" sz="2000" dirty="0">
                <a:solidFill>
                  <a:schemeClr val="accent1">
                    <a:lumMod val="75000"/>
                  </a:schemeClr>
                </a:solidFill>
                <a:latin typeface="Calibri" panose="020F0502020204030204" pitchFamily="34" charset="0"/>
              </a:rPr>
              <a:t>Schach AG</a:t>
            </a:r>
          </a:p>
          <a:p>
            <a:r>
              <a:rPr lang="de-DE" sz="2000" dirty="0">
                <a:solidFill>
                  <a:schemeClr val="accent1">
                    <a:lumMod val="75000"/>
                  </a:schemeClr>
                </a:solidFill>
                <a:latin typeface="Calibri" panose="020F0502020204030204" pitchFamily="34" charset="0"/>
              </a:rPr>
              <a:t>Natur AG und Schulgarten</a:t>
            </a:r>
          </a:p>
          <a:p>
            <a:r>
              <a:rPr lang="de-DE" sz="2000" dirty="0">
                <a:solidFill>
                  <a:schemeClr val="accent1">
                    <a:lumMod val="75000"/>
                  </a:schemeClr>
                </a:solidFill>
                <a:latin typeface="Calibri" panose="020F0502020204030204" pitchFamily="34" charset="0"/>
              </a:rPr>
              <a:t>Experimente / Versuche / Mathe</a:t>
            </a:r>
          </a:p>
          <a:p>
            <a:r>
              <a:rPr lang="de-DE" sz="2000" dirty="0">
                <a:solidFill>
                  <a:schemeClr val="accent1">
                    <a:lumMod val="75000"/>
                  </a:schemeClr>
                </a:solidFill>
                <a:latin typeface="Calibri" panose="020F0502020204030204" pitchFamily="34" charset="0"/>
              </a:rPr>
              <a:t>Yoga </a:t>
            </a:r>
          </a:p>
          <a:p>
            <a:r>
              <a:rPr lang="de-DE" sz="2000" dirty="0">
                <a:solidFill>
                  <a:schemeClr val="accent1">
                    <a:lumMod val="75000"/>
                  </a:schemeClr>
                </a:solidFill>
                <a:latin typeface="Calibri" panose="020F0502020204030204" pitchFamily="34" charset="0"/>
              </a:rPr>
              <a:t>Bücherei AG</a:t>
            </a:r>
          </a:p>
          <a:p>
            <a:r>
              <a:rPr lang="de-DE" sz="2000" dirty="0">
                <a:solidFill>
                  <a:schemeClr val="accent1">
                    <a:lumMod val="75000"/>
                  </a:schemeClr>
                </a:solidFill>
                <a:latin typeface="Calibri" panose="020F0502020204030204" pitchFamily="34" charset="0"/>
              </a:rPr>
              <a:t>Akkordeon (Akkordeonverein/Musikschule)</a:t>
            </a:r>
          </a:p>
          <a:p>
            <a:r>
              <a:rPr lang="de-DE" sz="2000" dirty="0">
                <a:solidFill>
                  <a:schemeClr val="accent1">
                    <a:lumMod val="75000"/>
                  </a:schemeClr>
                </a:solidFill>
                <a:latin typeface="Calibri" panose="020F0502020204030204" pitchFamily="34" charset="0"/>
              </a:rPr>
              <a:t>Kreativangebot ( Basteln, Werken, Bauen)</a:t>
            </a:r>
          </a:p>
          <a:p>
            <a:r>
              <a:rPr lang="de-DE" sz="2000" dirty="0">
                <a:solidFill>
                  <a:schemeClr val="accent1">
                    <a:lumMod val="75000"/>
                  </a:schemeClr>
                </a:solidFill>
                <a:latin typeface="Calibri" panose="020F0502020204030204" pitchFamily="34" charset="0"/>
              </a:rPr>
              <a:t>. . .</a:t>
            </a:r>
          </a:p>
          <a:p>
            <a:pPr marL="0" indent="0">
              <a:buNone/>
            </a:pPr>
            <a:r>
              <a:rPr lang="de-DE" sz="2000" dirty="0">
                <a:solidFill>
                  <a:srgbClr val="0F6FC6">
                    <a:lumMod val="75000"/>
                  </a:srgbClr>
                </a:solidFill>
                <a:latin typeface="Calibri" panose="020F0502020204030204" pitchFamily="34" charset="0"/>
              </a:rPr>
              <a:t>Zusammenarbeit mit außerschulischen Kooperationspartnern </a:t>
            </a:r>
          </a:p>
          <a:p>
            <a:pPr marL="0" indent="0">
              <a:buNone/>
            </a:pPr>
            <a:r>
              <a:rPr lang="de-DE" sz="2000" dirty="0">
                <a:solidFill>
                  <a:schemeClr val="accent1">
                    <a:lumMod val="75000"/>
                  </a:schemeClr>
                </a:solidFill>
                <a:latin typeface="Calibri" panose="020F0502020204030204" pitchFamily="34" charset="0"/>
              </a:rPr>
              <a:t>Die Einteilung übernimmt die GTGS Koordinatorin</a:t>
            </a:r>
          </a:p>
        </p:txBody>
      </p:sp>
    </p:spTree>
    <p:extLst>
      <p:ext uri="{BB962C8B-B14F-4D97-AF65-F5344CB8AC3E}">
        <p14:creationId xmlns:p14="http://schemas.microsoft.com/office/powerpoint/2010/main" val="3069682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3"/>
          <p:cNvSpPr>
            <a:spLocks noGrp="1"/>
          </p:cNvSpPr>
          <p:nvPr>
            <p:ph type="title"/>
          </p:nvPr>
        </p:nvSpPr>
        <p:spPr>
          <a:xfrm>
            <a:off x="309915" y="1772816"/>
            <a:ext cx="8713788" cy="4608512"/>
          </a:xfrm>
        </p:spPr>
        <p:style>
          <a:lnRef idx="1">
            <a:schemeClr val="accent6"/>
          </a:lnRef>
          <a:fillRef idx="2">
            <a:schemeClr val="accent6"/>
          </a:fillRef>
          <a:effectRef idx="1">
            <a:schemeClr val="accent6"/>
          </a:effectRef>
          <a:fontRef idx="minor">
            <a:schemeClr val="dk1"/>
          </a:fontRef>
        </p:style>
        <p:txBody>
          <a:bodyPr/>
          <a:lstStyle/>
          <a:p>
            <a:pPr eaLnBrk="1" hangingPunct="1">
              <a:lnSpc>
                <a:spcPct val="150000"/>
              </a:lnSpc>
            </a:pPr>
            <a:r>
              <a:rPr lang="de-DE" sz="4000" dirty="0">
                <a:solidFill>
                  <a:schemeClr val="accent1">
                    <a:lumMod val="75000"/>
                  </a:schemeClr>
                </a:solidFill>
                <a:latin typeface="Calibri" panose="020F0502020204030204" pitchFamily="34" charset="0"/>
              </a:rPr>
              <a:t> Was ist zu tun?</a:t>
            </a:r>
            <a:endParaRPr lang="de-DE" b="0" dirty="0">
              <a:solidFill>
                <a:schemeClr val="accent1">
                  <a:lumMod val="75000"/>
                </a:schemeClr>
              </a:solidFill>
              <a:latin typeface="Calibri" panose="020F0502020204030204" pitchFamily="34" charset="0"/>
            </a:endParaRPr>
          </a:p>
        </p:txBody>
      </p:sp>
      <p:sp>
        <p:nvSpPr>
          <p:cNvPr id="2" name="Textfeld 1"/>
          <p:cNvSpPr txBox="1"/>
          <p:nvPr/>
        </p:nvSpPr>
        <p:spPr>
          <a:xfrm>
            <a:off x="277667" y="194405"/>
            <a:ext cx="3809826" cy="1077218"/>
          </a:xfrm>
          <a:prstGeom prst="rect">
            <a:avLst/>
          </a:prstGeom>
          <a:noFill/>
        </p:spPr>
        <p:txBody>
          <a:bodyPr wrap="none" rtlCol="0">
            <a:spAutoFit/>
          </a:bodyPr>
          <a:lstStyle/>
          <a:p>
            <a:r>
              <a:rPr lang="de-DE" sz="3200" b="1" dirty="0">
                <a:solidFill>
                  <a:schemeClr val="bg1"/>
                </a:solidFill>
                <a:latin typeface="Calibri" panose="020F0502020204030204" pitchFamily="34" charset="0"/>
              </a:rPr>
              <a:t>Ganztagsgrundschule</a:t>
            </a:r>
          </a:p>
          <a:p>
            <a:r>
              <a:rPr lang="de-DE" sz="3200" b="1" dirty="0">
                <a:solidFill>
                  <a:schemeClr val="bg1"/>
                </a:solidFill>
                <a:latin typeface="Calibri" panose="020F0502020204030204" pitchFamily="34" charset="0"/>
              </a:rPr>
              <a:t>an der Burgschule</a:t>
            </a:r>
          </a:p>
        </p:txBody>
      </p:sp>
      <p:sp>
        <p:nvSpPr>
          <p:cNvPr id="3" name="Rechteck 2"/>
          <p:cNvSpPr/>
          <p:nvPr/>
        </p:nvSpPr>
        <p:spPr>
          <a:xfrm>
            <a:off x="568767" y="5084908"/>
            <a:ext cx="8006465" cy="646331"/>
          </a:xfrm>
          <a:prstGeom prst="rect">
            <a:avLst/>
          </a:prstGeom>
          <a:ln w="38100">
            <a:solidFill>
              <a:srgbClr val="FF0066"/>
            </a:solidFill>
          </a:ln>
        </p:spPr>
        <p:txBody>
          <a:bodyPr wrap="square">
            <a:spAutoFit/>
          </a:bodyPr>
          <a:lstStyle/>
          <a:p>
            <a:r>
              <a:rPr lang="de-DE" dirty="0">
                <a:solidFill>
                  <a:schemeClr val="accent1">
                    <a:lumMod val="75000"/>
                  </a:schemeClr>
                </a:solidFill>
                <a:latin typeface="Calibri" panose="020F0502020204030204" pitchFamily="34" charset="0"/>
              </a:rPr>
              <a:t>Eltern der </a:t>
            </a:r>
            <a:r>
              <a:rPr lang="de-DE" b="1" dirty="0">
                <a:solidFill>
                  <a:schemeClr val="accent1">
                    <a:lumMod val="75000"/>
                  </a:schemeClr>
                </a:solidFill>
                <a:latin typeface="Calibri" panose="020F0502020204030204" pitchFamily="34" charset="0"/>
              </a:rPr>
              <a:t>künftigen Erstklässler der Burgschule </a:t>
            </a:r>
            <a:r>
              <a:rPr lang="de-DE" dirty="0">
                <a:solidFill>
                  <a:schemeClr val="accent1">
                    <a:lumMod val="75000"/>
                  </a:schemeClr>
                </a:solidFill>
                <a:latin typeface="Calibri" panose="020F0502020204030204" pitchFamily="34" charset="0"/>
              </a:rPr>
              <a:t>vermerken bei der Schulanmeldung im Anmeldeformular den Wunsch „Teilnahme an der Ganztagsgrundschule“</a:t>
            </a:r>
          </a:p>
        </p:txBody>
      </p:sp>
      <p:sp>
        <p:nvSpPr>
          <p:cNvPr id="5" name="Rechteck 4"/>
          <p:cNvSpPr/>
          <p:nvPr/>
        </p:nvSpPr>
        <p:spPr>
          <a:xfrm>
            <a:off x="5292080" y="2044559"/>
            <a:ext cx="3529212" cy="2862322"/>
          </a:xfrm>
          <a:prstGeom prst="rect">
            <a:avLst/>
          </a:prstGeom>
        </p:spPr>
        <p:txBody>
          <a:bodyPr wrap="square">
            <a:spAutoFit/>
          </a:bodyPr>
          <a:lstStyle/>
          <a:p>
            <a:r>
              <a:rPr lang="de-DE" dirty="0">
                <a:solidFill>
                  <a:schemeClr val="accent1">
                    <a:lumMod val="75000"/>
                  </a:schemeClr>
                </a:solidFill>
                <a:latin typeface="Calibri" panose="020F0502020204030204" pitchFamily="34" charset="0"/>
              </a:rPr>
              <a:t>Kinder aus dem </a:t>
            </a:r>
            <a:r>
              <a:rPr lang="de-DE" b="1" dirty="0">
                <a:solidFill>
                  <a:schemeClr val="accent1">
                    <a:lumMod val="75000"/>
                  </a:schemeClr>
                </a:solidFill>
                <a:latin typeface="Calibri" panose="020F0502020204030204" pitchFamily="34" charset="0"/>
              </a:rPr>
              <a:t>Schulbezirk der Panoramaschule </a:t>
            </a:r>
            <a:r>
              <a:rPr lang="de-DE" dirty="0">
                <a:solidFill>
                  <a:schemeClr val="accent1">
                    <a:lumMod val="75000"/>
                  </a:schemeClr>
                </a:solidFill>
                <a:latin typeface="Calibri" panose="020F0502020204030204" pitchFamily="34" charset="0"/>
              </a:rPr>
              <a:t>melden sich dort an und stellen bei dem Wunsch auf Teilnahme am Ganztag direkt bei der Schulanmeldung einen „Antrag auf Änderung des Schulbezirks“ – die geschäftsführende Schulleiterin und die Schulaufsichtsbehörde entscheiden nach Vorgaben des § 76 Absatz 2 Nummer 2 und 3 </a:t>
            </a:r>
            <a:r>
              <a:rPr lang="de-DE" dirty="0" err="1">
                <a:solidFill>
                  <a:schemeClr val="accent1">
                    <a:lumMod val="75000"/>
                  </a:schemeClr>
                </a:solidFill>
                <a:latin typeface="Calibri" panose="020F0502020204030204" pitchFamily="34" charset="0"/>
              </a:rPr>
              <a:t>SchG</a:t>
            </a:r>
            <a:endParaRPr lang="de-DE" dirty="0">
              <a:solidFill>
                <a:schemeClr val="accent1">
                  <a:lumMod val="75000"/>
                </a:schemeClr>
              </a:solidFill>
              <a:latin typeface="Calibri" panose="020F0502020204030204" pitchFamily="34" charset="0"/>
            </a:endParaRPr>
          </a:p>
        </p:txBody>
      </p:sp>
      <p:sp>
        <p:nvSpPr>
          <p:cNvPr id="7" name="Rechteck 6"/>
          <p:cNvSpPr/>
          <p:nvPr/>
        </p:nvSpPr>
        <p:spPr>
          <a:xfrm>
            <a:off x="381959" y="2069232"/>
            <a:ext cx="4046025" cy="1477328"/>
          </a:xfrm>
          <a:prstGeom prst="rect">
            <a:avLst/>
          </a:prstGeom>
        </p:spPr>
        <p:txBody>
          <a:bodyPr wrap="square">
            <a:spAutoFit/>
          </a:bodyPr>
          <a:lstStyle/>
          <a:p>
            <a:r>
              <a:rPr lang="de-DE" dirty="0">
                <a:solidFill>
                  <a:schemeClr val="accent1">
                    <a:lumMod val="75000"/>
                  </a:schemeClr>
                </a:solidFill>
                <a:latin typeface="Calibri" panose="020F0502020204030204" pitchFamily="34" charset="0"/>
              </a:rPr>
              <a:t>Bitte prüfen und beraten Sie in der Familie den Wunsch „Teilnahme an der Ganztagsgrundschule“ sorgfältig.</a:t>
            </a:r>
          </a:p>
          <a:p>
            <a:r>
              <a:rPr lang="de-DE" dirty="0">
                <a:solidFill>
                  <a:schemeClr val="accent1">
                    <a:lumMod val="75000"/>
                  </a:schemeClr>
                </a:solidFill>
                <a:latin typeface="Calibri" panose="020F0502020204030204" pitchFamily="34" charset="0"/>
              </a:rPr>
              <a:t>Die </a:t>
            </a:r>
            <a:r>
              <a:rPr lang="de-DE" b="1" dirty="0">
                <a:solidFill>
                  <a:schemeClr val="accent1">
                    <a:lumMod val="75000"/>
                  </a:schemeClr>
                </a:solidFill>
                <a:latin typeface="Calibri" panose="020F0502020204030204" pitchFamily="34" charset="0"/>
              </a:rPr>
              <a:t>Wahl </a:t>
            </a:r>
            <a:r>
              <a:rPr lang="de-DE" dirty="0">
                <a:solidFill>
                  <a:schemeClr val="accent1">
                    <a:lumMod val="75000"/>
                  </a:schemeClr>
                </a:solidFill>
                <a:latin typeface="Calibri" panose="020F0502020204030204" pitchFamily="34" charset="0"/>
              </a:rPr>
              <a:t>gilt für ein Jahr und ist absolut </a:t>
            </a:r>
            <a:r>
              <a:rPr lang="de-DE" b="1" dirty="0">
                <a:solidFill>
                  <a:schemeClr val="accent1">
                    <a:lumMod val="75000"/>
                  </a:schemeClr>
                </a:solidFill>
                <a:latin typeface="Calibri" panose="020F0502020204030204" pitchFamily="34" charset="0"/>
              </a:rPr>
              <a:t>verbindlich</a:t>
            </a:r>
            <a:r>
              <a:rPr lang="de-DE" dirty="0">
                <a:solidFill>
                  <a:schemeClr val="accent1">
                    <a:lumMod val="75000"/>
                  </a:schemeClr>
                </a:solidFill>
                <a:latin typeface="Calibri" panose="020F0502020204030204" pitchFamily="34" charset="0"/>
              </a:rPr>
              <a:t>.</a:t>
            </a:r>
          </a:p>
        </p:txBody>
      </p:sp>
    </p:spTree>
    <p:extLst>
      <p:ext uri="{BB962C8B-B14F-4D97-AF65-F5344CB8AC3E}">
        <p14:creationId xmlns:p14="http://schemas.microsoft.com/office/powerpoint/2010/main" val="32973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 grpId="0" animBg="1"/>
      <p:bldP spid="3" grpId="0" animBg="1"/>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3"/>
          <p:cNvSpPr>
            <a:spLocks noGrp="1"/>
          </p:cNvSpPr>
          <p:nvPr>
            <p:ph type="title"/>
          </p:nvPr>
        </p:nvSpPr>
        <p:spPr>
          <a:xfrm>
            <a:off x="229559" y="1772816"/>
            <a:ext cx="8713788" cy="4608512"/>
          </a:xfr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effectLst>
            <a:outerShdw blurRad="40000" dist="20000" dir="5400000" rotWithShape="0">
              <a:srgbClr val="000000">
                <a:alpha val="38000"/>
              </a:srgbClr>
            </a:outerShdw>
            <a:softEdge rad="0"/>
          </a:effectLst>
        </p:spPr>
        <p:style>
          <a:lnRef idx="1">
            <a:schemeClr val="accent6"/>
          </a:lnRef>
          <a:fillRef idx="2">
            <a:schemeClr val="accent6"/>
          </a:fillRef>
          <a:effectRef idx="1">
            <a:schemeClr val="accent6"/>
          </a:effectRef>
          <a:fontRef idx="minor">
            <a:schemeClr val="dk1"/>
          </a:fontRef>
        </p:style>
        <p:txBody>
          <a:bodyPr/>
          <a:lstStyle/>
          <a:p>
            <a:pPr algn="ctr" eaLnBrk="1" hangingPunct="1">
              <a:lnSpc>
                <a:spcPct val="150000"/>
              </a:lnSpc>
            </a:pPr>
            <a:r>
              <a:rPr lang="de-DE" sz="3200" dirty="0">
                <a:solidFill>
                  <a:schemeClr val="accent1">
                    <a:lumMod val="75000"/>
                  </a:schemeClr>
                </a:solidFill>
                <a:latin typeface="Calibri" panose="020F0502020204030204" pitchFamily="34" charset="0"/>
              </a:rPr>
              <a:t>Vielen Dank für Ihr Interesse! </a:t>
            </a:r>
            <a:br>
              <a:rPr lang="de-DE" sz="3200" dirty="0">
                <a:solidFill>
                  <a:schemeClr val="accent1">
                    <a:lumMod val="75000"/>
                  </a:schemeClr>
                </a:solidFill>
                <a:latin typeface="Calibri" panose="020F0502020204030204" pitchFamily="34" charset="0"/>
              </a:rPr>
            </a:br>
            <a:r>
              <a:rPr lang="de-DE" sz="2000" dirty="0">
                <a:solidFill>
                  <a:schemeClr val="accent1">
                    <a:lumMod val="75000"/>
                  </a:schemeClr>
                </a:solidFill>
                <a:latin typeface="Calibri" panose="020F0502020204030204" pitchFamily="34" charset="0"/>
              </a:rPr>
              <a:t>bei Fragen wenden Sie sich bitte an:</a:t>
            </a:r>
            <a:r>
              <a:rPr lang="de-DE" sz="3200" dirty="0">
                <a:solidFill>
                  <a:schemeClr val="accent1">
                    <a:lumMod val="75000"/>
                  </a:schemeClr>
                </a:solidFill>
                <a:latin typeface="Calibri" panose="020F0502020204030204" pitchFamily="34" charset="0"/>
              </a:rPr>
              <a:t>  </a:t>
            </a:r>
            <a:br>
              <a:rPr lang="de-DE" sz="3200" dirty="0">
                <a:solidFill>
                  <a:schemeClr val="accent1">
                    <a:lumMod val="75000"/>
                  </a:schemeClr>
                </a:solidFill>
                <a:latin typeface="Calibri" panose="020F0502020204030204" pitchFamily="34" charset="0"/>
              </a:rPr>
            </a:br>
            <a:r>
              <a:rPr lang="de-DE" sz="1800" dirty="0">
                <a:solidFill>
                  <a:schemeClr val="accent1">
                    <a:lumMod val="75000"/>
                  </a:schemeClr>
                </a:solidFill>
                <a:latin typeface="Calibri" panose="020F0502020204030204" pitchFamily="34" charset="0"/>
              </a:rPr>
              <a:t>rolke@burgschule-plochingen.de          oder          gts@burgschule-plochingen.de</a:t>
            </a:r>
            <a:endParaRPr lang="de-DE" sz="1800" b="0" dirty="0">
              <a:solidFill>
                <a:schemeClr val="accent1">
                  <a:lumMod val="75000"/>
                </a:schemeClr>
              </a:solidFill>
              <a:latin typeface="Calibri" panose="020F0502020204030204" pitchFamily="34" charset="0"/>
            </a:endParaRPr>
          </a:p>
        </p:txBody>
      </p:sp>
      <p:sp>
        <p:nvSpPr>
          <p:cNvPr id="2" name="Textfeld 1"/>
          <p:cNvSpPr txBox="1"/>
          <p:nvPr/>
        </p:nvSpPr>
        <p:spPr>
          <a:xfrm>
            <a:off x="229559" y="260648"/>
            <a:ext cx="3809826" cy="1077218"/>
          </a:xfrm>
          <a:prstGeom prst="rect">
            <a:avLst/>
          </a:prstGeom>
          <a:noFill/>
        </p:spPr>
        <p:txBody>
          <a:bodyPr wrap="none" rtlCol="0">
            <a:spAutoFit/>
          </a:bodyPr>
          <a:lstStyle/>
          <a:p>
            <a:r>
              <a:rPr lang="de-DE" sz="3200" b="1" dirty="0">
                <a:solidFill>
                  <a:schemeClr val="bg1"/>
                </a:solidFill>
                <a:latin typeface="Calibri" panose="020F0502020204030204" pitchFamily="34" charset="0"/>
              </a:rPr>
              <a:t>Ganztagsgrundschule</a:t>
            </a:r>
          </a:p>
          <a:p>
            <a:r>
              <a:rPr lang="de-DE" sz="3200" b="1" dirty="0">
                <a:solidFill>
                  <a:schemeClr val="bg1"/>
                </a:solidFill>
                <a:latin typeface="Calibri" panose="020F0502020204030204" pitchFamily="34" charset="0"/>
              </a:rPr>
              <a:t>an der Burgschule</a:t>
            </a:r>
          </a:p>
        </p:txBody>
      </p:sp>
    </p:spTree>
    <p:extLst>
      <p:ext uri="{BB962C8B-B14F-4D97-AF65-F5344CB8AC3E}">
        <p14:creationId xmlns:p14="http://schemas.microsoft.com/office/powerpoint/2010/main" val="2263408751"/>
      </p:ext>
    </p:extLst>
  </p:cSld>
  <p:clrMapOvr>
    <a:masterClrMapping/>
  </p:clrMapOvr>
</p:sld>
</file>

<file path=ppt/theme/theme1.xml><?xml version="1.0" encoding="utf-8"?>
<a:theme xmlns:a="http://schemas.openxmlformats.org/drawingml/2006/main" name="Larissa">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616</Words>
  <Application>Microsoft Office PowerPoint</Application>
  <PresentationFormat>Bildschirmpräsentation (4:3)</PresentationFormat>
  <Paragraphs>59</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Tahoma</vt:lpstr>
      <vt:lpstr>Larissa</vt:lpstr>
      <vt:lpstr>Bei der Schulanmeldung und zu Beginn jedes Schuljahres können die Eltern wählen, ob ihr Kind bei uns die Halbtagesschule besuchen oder an der Ganztagesschule angemeldet werden soll.   In den Klassen sind Halbtagesschüler und Ganztagesschüler gemischt.</vt:lpstr>
      <vt:lpstr>Wenn Sie im Einzugsbereich der Burgschule wohnen, überlegen Sie sich, ob Sie ihr Kind an der Halbtagesschule oder der Ganztagesschule anmelden möchten.  Wenn Sie außerhalb unseres Einzugsgebietes wohnen, aber eine Ganztagesbetreuung benötigen, so melden Sie Ihr Kind an der Stammschule an und stellen dort einen Umschulungsantrag.</vt:lpstr>
      <vt:lpstr>Elterninformation Wie sieht ein ganzer Tag an der Ganztagesschule aus?    </vt:lpstr>
      <vt:lpstr>Ganztagesschule in Wahlform    Schulgesetz § 4a vom 1.8.2014   •   Antragsstellung vom Juli 2014  - an vier Tagen in der Woche: Montag, Dienstag, Mittwoch, Donnerstag  - mit 8 Zeitstunden von 7.50 Uhr bis 15.50 Uhr  - rhythmisierte Tagesstruktur:     Unterricht, Hausaufgabenzeit  und individuelles Üben, Aktivpausen und        Kreativzeiten→  pädagogische und organisatorische Einheit   - kostenfrei (außer Mittagessen)  Vor und nach dem Ganztagesangebot kann ab 7.00 Uhr und von 15.50 Uhr bis 17.00 Uhr ein kostenpflichtiges Betreuungsangebot (Kernzeit) des Schulträgers dazugebucht werden.</vt:lpstr>
      <vt:lpstr>Mittagsband</vt:lpstr>
      <vt:lpstr>Einserzeit nur für die neuen Erstklässler</vt:lpstr>
      <vt:lpstr>Nachmittagsangebote (AG)</vt:lpstr>
      <vt:lpstr> Was ist zu tun?</vt:lpstr>
      <vt:lpstr>Vielen Dank für Ihr Interesse!  bei Fragen wenden Sie sich bitte an:   rolke@burgschule-plochingen.de          oder          gts@burgschule-plochingen.de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Ganztagsgrundschule – ein Thema für uns?</dc:title>
  <dc:creator>Eva Marggraf</dc:creator>
  <cp:lastModifiedBy>Melanie Wegele</cp:lastModifiedBy>
  <cp:revision>141</cp:revision>
  <dcterms:created xsi:type="dcterms:W3CDTF">2013-02-19T15:36:04Z</dcterms:created>
  <dcterms:modified xsi:type="dcterms:W3CDTF">2024-11-13T12:51:49Z</dcterms:modified>
</cp:coreProperties>
</file>